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5" r:id="rId2"/>
    <p:sldMasterId id="2147483683" r:id="rId3"/>
    <p:sldMasterId id="2147483700" r:id="rId4"/>
    <p:sldMasterId id="2147483748" r:id="rId5"/>
  </p:sldMasterIdLst>
  <p:notesMasterIdLst>
    <p:notesMasterId r:id="rId20"/>
  </p:notesMasterIdLst>
  <p:handoutMasterIdLst>
    <p:handoutMasterId r:id="rId21"/>
  </p:handoutMasterIdLst>
  <p:sldIdLst>
    <p:sldId id="408" r:id="rId6"/>
    <p:sldId id="485" r:id="rId7"/>
    <p:sldId id="486" r:id="rId8"/>
    <p:sldId id="476" r:id="rId9"/>
    <p:sldId id="488" r:id="rId10"/>
    <p:sldId id="493" r:id="rId11"/>
    <p:sldId id="482" r:id="rId12"/>
    <p:sldId id="490" r:id="rId13"/>
    <p:sldId id="491" r:id="rId14"/>
    <p:sldId id="470" r:id="rId15"/>
    <p:sldId id="494" r:id="rId16"/>
    <p:sldId id="495" r:id="rId17"/>
    <p:sldId id="496" r:id="rId18"/>
    <p:sldId id="467" r:id="rId1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IERREZ ROMERO MARCO ANTONIO" initials="GRMA" lastIdx="5" clrIdx="0">
    <p:extLst>
      <p:ext uri="{19B8F6BF-5375-455C-9EA6-DF929625EA0E}">
        <p15:presenceInfo xmlns:p15="http://schemas.microsoft.com/office/powerpoint/2012/main" userId="S-1-5-21-1606980848-1500820517-1801674531-84088" providerId="AD"/>
      </p:ext>
    </p:extLst>
  </p:cmAuthor>
  <p:cmAuthor id="2" name="RUBIO SOTO GLORIA MARTHA" initials="RSGM" lastIdx="7" clrIdx="1">
    <p:extLst>
      <p:ext uri="{19B8F6BF-5375-455C-9EA6-DF929625EA0E}">
        <p15:presenceInfo xmlns:p15="http://schemas.microsoft.com/office/powerpoint/2012/main" userId="S-1-5-21-1606980848-1500820517-1801674531-1386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E2B"/>
    <a:srgbClr val="EAEFF7"/>
    <a:srgbClr val="009EE0"/>
    <a:srgbClr val="FF0000"/>
    <a:srgbClr val="89B917"/>
    <a:srgbClr val="FDF1E9"/>
    <a:srgbClr val="ECDEF6"/>
    <a:srgbClr val="E4D2F2"/>
    <a:srgbClr val="8E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374" autoAdjust="0"/>
  </p:normalViewPr>
  <p:slideViewPr>
    <p:cSldViewPr snapToGrid="0">
      <p:cViewPr>
        <p:scale>
          <a:sx n="66" d="100"/>
          <a:sy n="66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8F795-E82F-4AC0-BAF7-5E2991ABD21C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FDB3C4B-E7AF-4229-AD97-AA708D713D70}">
      <dgm:prSet custT="1"/>
      <dgm:spPr/>
      <dgm:t>
        <a:bodyPr/>
        <a:lstStyle/>
        <a:p>
          <a:endParaRPr lang="es-MX" sz="3200" dirty="0"/>
        </a:p>
      </dgm:t>
    </dgm:pt>
    <dgm:pt modelId="{21C571B8-B7AF-456E-A0BF-C6F1E0CB47CF}" type="parTrans" cxnId="{3AA918FD-3F23-44A8-85C5-A6BCA01F25C9}">
      <dgm:prSet/>
      <dgm:spPr/>
      <dgm:t>
        <a:bodyPr/>
        <a:lstStyle/>
        <a:p>
          <a:endParaRPr lang="es-MX" sz="3200"/>
        </a:p>
      </dgm:t>
    </dgm:pt>
    <dgm:pt modelId="{F44C2110-169B-44D5-B394-4EA63A8C6122}" type="sibTrans" cxnId="{3AA918FD-3F23-44A8-85C5-A6BCA01F25C9}">
      <dgm:prSet/>
      <dgm:spPr/>
      <dgm:t>
        <a:bodyPr/>
        <a:lstStyle/>
        <a:p>
          <a:endParaRPr lang="es-MX" sz="3200"/>
        </a:p>
      </dgm:t>
    </dgm:pt>
    <dgm:pt modelId="{3ED2702F-93F6-400A-9B96-56CE39544AE9}">
      <dgm:prSet custT="1"/>
      <dgm:spPr/>
      <dgm:t>
        <a:bodyPr/>
        <a:lstStyle/>
        <a:p>
          <a:endParaRPr lang="es-MX" sz="3200" dirty="0"/>
        </a:p>
      </dgm:t>
    </dgm:pt>
    <dgm:pt modelId="{C164BC2D-A424-4020-BECD-FB596166E3A2}" type="parTrans" cxnId="{F8CAAE17-9A19-45D8-A886-819A35C32F10}">
      <dgm:prSet/>
      <dgm:spPr/>
      <dgm:t>
        <a:bodyPr/>
        <a:lstStyle/>
        <a:p>
          <a:endParaRPr lang="es-MX" sz="3200"/>
        </a:p>
      </dgm:t>
    </dgm:pt>
    <dgm:pt modelId="{D5FB11A4-039F-4E72-AE3C-BC8AF1AD283C}" type="sibTrans" cxnId="{F8CAAE17-9A19-45D8-A886-819A35C32F10}">
      <dgm:prSet/>
      <dgm:spPr/>
      <dgm:t>
        <a:bodyPr/>
        <a:lstStyle/>
        <a:p>
          <a:endParaRPr lang="es-MX" sz="3200"/>
        </a:p>
      </dgm:t>
    </dgm:pt>
    <dgm:pt modelId="{8E7FCFF8-5C78-499A-B6F4-25A5A8751597}">
      <dgm:prSet custT="1"/>
      <dgm:spPr/>
      <dgm:t>
        <a:bodyPr/>
        <a:lstStyle/>
        <a:p>
          <a:endParaRPr lang="es-MX" sz="3200" dirty="0"/>
        </a:p>
      </dgm:t>
    </dgm:pt>
    <dgm:pt modelId="{5CFE04A5-10A0-4F6B-A360-8A51A8025338}" type="parTrans" cxnId="{420446D5-525E-4388-811C-2D164ACC3F5A}">
      <dgm:prSet/>
      <dgm:spPr/>
      <dgm:t>
        <a:bodyPr/>
        <a:lstStyle/>
        <a:p>
          <a:endParaRPr lang="es-MX" sz="3200"/>
        </a:p>
      </dgm:t>
    </dgm:pt>
    <dgm:pt modelId="{F5094F8C-3C5E-4432-80AE-5C322DE48057}" type="sibTrans" cxnId="{420446D5-525E-4388-811C-2D164ACC3F5A}">
      <dgm:prSet/>
      <dgm:spPr/>
      <dgm:t>
        <a:bodyPr/>
        <a:lstStyle/>
        <a:p>
          <a:endParaRPr lang="es-MX" sz="3200"/>
        </a:p>
      </dgm:t>
    </dgm:pt>
    <dgm:pt modelId="{B1726344-4E75-42AB-BB0F-C767ED52E893}">
      <dgm:prSet phldrT="[Texto]" custT="1"/>
      <dgm:spPr/>
      <dgm:t>
        <a:bodyPr/>
        <a:lstStyle/>
        <a:p>
          <a:endParaRPr lang="es-MX" sz="3200" dirty="0"/>
        </a:p>
      </dgm:t>
    </dgm:pt>
    <dgm:pt modelId="{BDD64030-58BA-46DC-BA5B-50D8249D2805}" type="sibTrans" cxnId="{594B56C5-C5C7-473A-A36D-7EEEC958AAC5}">
      <dgm:prSet/>
      <dgm:spPr/>
      <dgm:t>
        <a:bodyPr/>
        <a:lstStyle/>
        <a:p>
          <a:endParaRPr lang="es-MX" sz="3200"/>
        </a:p>
      </dgm:t>
    </dgm:pt>
    <dgm:pt modelId="{E8F75E93-C3DE-418D-A18B-001BB4292E48}" type="parTrans" cxnId="{594B56C5-C5C7-473A-A36D-7EEEC958AAC5}">
      <dgm:prSet/>
      <dgm:spPr/>
      <dgm:t>
        <a:bodyPr/>
        <a:lstStyle/>
        <a:p>
          <a:endParaRPr lang="es-MX" sz="3200"/>
        </a:p>
      </dgm:t>
    </dgm:pt>
    <dgm:pt modelId="{B76E3425-5B82-406F-A718-66B466B585EB}">
      <dgm:prSet phldrT="[Texto]" custT="1"/>
      <dgm:spPr/>
      <dgm:t>
        <a:bodyPr/>
        <a:lstStyle/>
        <a:p>
          <a:endParaRPr lang="es-MX" sz="3200" dirty="0"/>
        </a:p>
      </dgm:t>
    </dgm:pt>
    <dgm:pt modelId="{12A66A32-4444-4766-AB5A-62C53D67123D}" type="sibTrans" cxnId="{143CE510-1569-4D85-8D32-15E67944409B}">
      <dgm:prSet/>
      <dgm:spPr/>
      <dgm:t>
        <a:bodyPr/>
        <a:lstStyle/>
        <a:p>
          <a:endParaRPr lang="es-MX" sz="3200"/>
        </a:p>
      </dgm:t>
    </dgm:pt>
    <dgm:pt modelId="{19B626C6-D752-4169-87F4-3E7FF1B097A4}" type="parTrans" cxnId="{143CE510-1569-4D85-8D32-15E67944409B}">
      <dgm:prSet/>
      <dgm:spPr/>
      <dgm:t>
        <a:bodyPr/>
        <a:lstStyle/>
        <a:p>
          <a:endParaRPr lang="es-MX" sz="3200"/>
        </a:p>
      </dgm:t>
    </dgm:pt>
    <dgm:pt modelId="{CB77CDC3-43D7-4E50-889F-13C93526FA8C}">
      <dgm:prSet phldrT="[Texto]" custT="1"/>
      <dgm:spPr/>
      <dgm:t>
        <a:bodyPr/>
        <a:lstStyle/>
        <a:p>
          <a:endParaRPr lang="es-MX" sz="3200" dirty="0"/>
        </a:p>
      </dgm:t>
    </dgm:pt>
    <dgm:pt modelId="{DD2E96E7-A7B4-4483-AD9D-40A39168FEED}" type="sibTrans" cxnId="{5C268768-7076-41F7-AC38-8BC5823CF504}">
      <dgm:prSet/>
      <dgm:spPr/>
      <dgm:t>
        <a:bodyPr/>
        <a:lstStyle/>
        <a:p>
          <a:endParaRPr lang="es-MX" sz="3200"/>
        </a:p>
      </dgm:t>
    </dgm:pt>
    <dgm:pt modelId="{12BDF314-7A66-4045-8C70-F43AAAA275D4}" type="parTrans" cxnId="{5C268768-7076-41F7-AC38-8BC5823CF504}">
      <dgm:prSet/>
      <dgm:spPr/>
      <dgm:t>
        <a:bodyPr/>
        <a:lstStyle/>
        <a:p>
          <a:endParaRPr lang="es-MX" sz="3200"/>
        </a:p>
      </dgm:t>
    </dgm:pt>
    <dgm:pt modelId="{05CDDC08-4CCD-4649-9FE8-6427751F13A8}">
      <dgm:prSet/>
      <dgm:spPr/>
      <dgm:t>
        <a:bodyPr/>
        <a:lstStyle/>
        <a:p>
          <a:endParaRPr lang="es-MX" dirty="0"/>
        </a:p>
      </dgm:t>
    </dgm:pt>
    <dgm:pt modelId="{41DA658D-C518-4CD9-B41E-B8F980384B8D}" type="parTrans" cxnId="{6319F132-168D-46BB-8B00-FE8EEFE062B8}">
      <dgm:prSet/>
      <dgm:spPr/>
      <dgm:t>
        <a:bodyPr/>
        <a:lstStyle/>
        <a:p>
          <a:endParaRPr lang="es-MX"/>
        </a:p>
      </dgm:t>
    </dgm:pt>
    <dgm:pt modelId="{D73428D0-6EAA-4C56-ADD1-4A2D71C3B966}" type="sibTrans" cxnId="{6319F132-168D-46BB-8B00-FE8EEFE062B8}">
      <dgm:prSet/>
      <dgm:spPr/>
      <dgm:t>
        <a:bodyPr/>
        <a:lstStyle/>
        <a:p>
          <a:endParaRPr lang="es-MX"/>
        </a:p>
      </dgm:t>
    </dgm:pt>
    <dgm:pt modelId="{5B49BAAF-3BF4-45ED-B75C-9BA19A337FA3}">
      <dgm:prSet/>
      <dgm:spPr/>
      <dgm:t>
        <a:bodyPr/>
        <a:lstStyle/>
        <a:p>
          <a:endParaRPr lang="es-MX" dirty="0"/>
        </a:p>
      </dgm:t>
    </dgm:pt>
    <dgm:pt modelId="{BB7AD107-16CE-417F-9B75-0E7572E1FDF6}" type="parTrans" cxnId="{3F4F2E19-76DD-4A88-8D7B-31E3846CA92C}">
      <dgm:prSet/>
      <dgm:spPr/>
      <dgm:t>
        <a:bodyPr/>
        <a:lstStyle/>
        <a:p>
          <a:endParaRPr lang="es-MX"/>
        </a:p>
      </dgm:t>
    </dgm:pt>
    <dgm:pt modelId="{183774A1-8066-4C90-A0B9-4AE1ACD74D28}" type="sibTrans" cxnId="{3F4F2E19-76DD-4A88-8D7B-31E3846CA92C}">
      <dgm:prSet/>
      <dgm:spPr/>
      <dgm:t>
        <a:bodyPr/>
        <a:lstStyle/>
        <a:p>
          <a:endParaRPr lang="es-MX"/>
        </a:p>
      </dgm:t>
    </dgm:pt>
    <dgm:pt modelId="{B9ED8010-72A5-4629-87BB-D7688A895A96}" type="pres">
      <dgm:prSet presAssocID="{3D48F795-E82F-4AC0-BAF7-5E2991ABD21C}" presName="Name0" presStyleCnt="0">
        <dgm:presLayoutVars>
          <dgm:dir/>
          <dgm:resizeHandles val="exact"/>
        </dgm:presLayoutVars>
      </dgm:prSet>
      <dgm:spPr/>
    </dgm:pt>
    <dgm:pt modelId="{E35E05BF-459E-441F-8058-DAD6B8C40D72}" type="pres">
      <dgm:prSet presAssocID="{3D48F795-E82F-4AC0-BAF7-5E2991ABD21C}" presName="arrow" presStyleLbl="bgShp" presStyleIdx="0" presStyleCnt="1" custLinFactNeighborY="9464"/>
      <dgm:spPr/>
    </dgm:pt>
    <dgm:pt modelId="{80DBEBF8-CC48-4A68-9570-3CD2AC1FD759}" type="pres">
      <dgm:prSet presAssocID="{3D48F795-E82F-4AC0-BAF7-5E2991ABD21C}" presName="points" presStyleCnt="0"/>
      <dgm:spPr/>
    </dgm:pt>
    <dgm:pt modelId="{1DFD5E00-75EB-447B-8DE9-91C174C209FF}" type="pres">
      <dgm:prSet presAssocID="{B76E3425-5B82-406F-A718-66B466B585EB}" presName="compositeA" presStyleCnt="0"/>
      <dgm:spPr/>
    </dgm:pt>
    <dgm:pt modelId="{921015CD-6E91-499B-BA2E-598855375B64}" type="pres">
      <dgm:prSet presAssocID="{B76E3425-5B82-406F-A718-66B466B585EB}" presName="textA" presStyleLbl="revTx" presStyleIdx="0" presStyleCnt="8" custScaleX="186964">
        <dgm:presLayoutVars>
          <dgm:bulletEnabled val="1"/>
        </dgm:presLayoutVars>
      </dgm:prSet>
      <dgm:spPr/>
    </dgm:pt>
    <dgm:pt modelId="{29867C57-A885-4CD6-8F34-4B3B02077F34}" type="pres">
      <dgm:prSet presAssocID="{B76E3425-5B82-406F-A718-66B466B585EB}" presName="circleA" presStyleLbl="node1" presStyleIdx="0" presStyleCnt="8" custLinFactNeighborX="21632" custLinFactNeighborY="37856"/>
      <dgm:spPr/>
    </dgm:pt>
    <dgm:pt modelId="{77B14ED1-30F6-43EA-99DF-26973E920095}" type="pres">
      <dgm:prSet presAssocID="{B76E3425-5B82-406F-A718-66B466B585EB}" presName="spaceA" presStyleCnt="0"/>
      <dgm:spPr/>
    </dgm:pt>
    <dgm:pt modelId="{30EA4014-5A9A-499A-9963-F9DCCA9104C4}" type="pres">
      <dgm:prSet presAssocID="{12A66A32-4444-4766-AB5A-62C53D67123D}" presName="space" presStyleCnt="0"/>
      <dgm:spPr/>
    </dgm:pt>
    <dgm:pt modelId="{1D76815E-116C-47B3-94F6-F38C02C8D5DE}" type="pres">
      <dgm:prSet presAssocID="{CFDB3C4B-E7AF-4229-AD97-AA708D713D70}" presName="compositeB" presStyleCnt="0"/>
      <dgm:spPr/>
    </dgm:pt>
    <dgm:pt modelId="{755DE173-8617-4DBE-8441-050BBD000A53}" type="pres">
      <dgm:prSet presAssocID="{CFDB3C4B-E7AF-4229-AD97-AA708D713D70}" presName="textB" presStyleLbl="revTx" presStyleIdx="1" presStyleCnt="8" custScaleX="200003">
        <dgm:presLayoutVars>
          <dgm:bulletEnabled val="1"/>
        </dgm:presLayoutVars>
      </dgm:prSet>
      <dgm:spPr/>
    </dgm:pt>
    <dgm:pt modelId="{746C6378-4FFF-4D8F-929D-C843B3BAC6D4}" type="pres">
      <dgm:prSet presAssocID="{CFDB3C4B-E7AF-4229-AD97-AA708D713D70}" presName="circleB" presStyleLbl="node1" presStyleIdx="1" presStyleCnt="8" custLinFactNeighborX="-10331" custLinFactNeighborY="40560"/>
      <dgm:spPr/>
    </dgm:pt>
    <dgm:pt modelId="{895E8175-D24A-406F-B00D-695EE792D36C}" type="pres">
      <dgm:prSet presAssocID="{CFDB3C4B-E7AF-4229-AD97-AA708D713D70}" presName="spaceB" presStyleCnt="0"/>
      <dgm:spPr/>
    </dgm:pt>
    <dgm:pt modelId="{6FC53871-7377-4B20-AB5E-874DA1A9A7AA}" type="pres">
      <dgm:prSet presAssocID="{F44C2110-169B-44D5-B394-4EA63A8C6122}" presName="space" presStyleCnt="0"/>
      <dgm:spPr/>
    </dgm:pt>
    <dgm:pt modelId="{19EF991D-33F1-44B4-B395-4199C8E37F02}" type="pres">
      <dgm:prSet presAssocID="{B1726344-4E75-42AB-BB0F-C767ED52E893}" presName="compositeA" presStyleCnt="0"/>
      <dgm:spPr/>
    </dgm:pt>
    <dgm:pt modelId="{0FB2A22F-F45E-46E9-B2C1-D0D76C0C8683}" type="pres">
      <dgm:prSet presAssocID="{B1726344-4E75-42AB-BB0F-C767ED52E893}" presName="textA" presStyleLbl="revTx" presStyleIdx="2" presStyleCnt="8" custScaleX="220018">
        <dgm:presLayoutVars>
          <dgm:bulletEnabled val="1"/>
        </dgm:presLayoutVars>
      </dgm:prSet>
      <dgm:spPr/>
    </dgm:pt>
    <dgm:pt modelId="{D3252006-562E-4BC7-BEDD-5C730EBBF8BF}" type="pres">
      <dgm:prSet presAssocID="{B1726344-4E75-42AB-BB0F-C767ED52E893}" presName="circleA" presStyleLbl="node1" presStyleIdx="2" presStyleCnt="8" custLinFactNeighborX="-44563" custLinFactNeighborY="40560"/>
      <dgm:spPr/>
    </dgm:pt>
    <dgm:pt modelId="{821E5117-E70C-41C8-B11A-55D2C5615CDD}" type="pres">
      <dgm:prSet presAssocID="{B1726344-4E75-42AB-BB0F-C767ED52E893}" presName="spaceA" presStyleCnt="0"/>
      <dgm:spPr/>
    </dgm:pt>
    <dgm:pt modelId="{9B697034-9D57-4200-80F3-76CD412B1533}" type="pres">
      <dgm:prSet presAssocID="{BDD64030-58BA-46DC-BA5B-50D8249D2805}" presName="space" presStyleCnt="0"/>
      <dgm:spPr/>
    </dgm:pt>
    <dgm:pt modelId="{1A12EEB9-E7BE-4FA6-A1B9-7F093987E852}" type="pres">
      <dgm:prSet presAssocID="{8E7FCFF8-5C78-499A-B6F4-25A5A8751597}" presName="compositeB" presStyleCnt="0"/>
      <dgm:spPr/>
    </dgm:pt>
    <dgm:pt modelId="{823A8F47-4381-4B4A-A2BB-7DCB647EF985}" type="pres">
      <dgm:prSet presAssocID="{8E7FCFF8-5C78-499A-B6F4-25A5A8751597}" presName="textB" presStyleLbl="revTx" presStyleIdx="3" presStyleCnt="8" custScaleX="222158">
        <dgm:presLayoutVars>
          <dgm:bulletEnabled val="1"/>
        </dgm:presLayoutVars>
      </dgm:prSet>
      <dgm:spPr/>
    </dgm:pt>
    <dgm:pt modelId="{CDD76D58-CB68-4161-86F9-B98F2C7ACA44}" type="pres">
      <dgm:prSet presAssocID="{8E7FCFF8-5C78-499A-B6F4-25A5A8751597}" presName="circleB" presStyleLbl="node1" presStyleIdx="3" presStyleCnt="8" custLinFactX="-1015" custLinFactNeighborX="-100000" custLinFactNeighborY="40560"/>
      <dgm:spPr/>
    </dgm:pt>
    <dgm:pt modelId="{CD029F11-5CF8-4163-9846-6C2968CDF7A9}" type="pres">
      <dgm:prSet presAssocID="{8E7FCFF8-5C78-499A-B6F4-25A5A8751597}" presName="spaceB" presStyleCnt="0"/>
      <dgm:spPr/>
    </dgm:pt>
    <dgm:pt modelId="{5CBF2C2D-32D1-4FB3-91B1-49CA0636C3F8}" type="pres">
      <dgm:prSet presAssocID="{F5094F8C-3C5E-4432-80AE-5C322DE48057}" presName="space" presStyleCnt="0"/>
      <dgm:spPr/>
    </dgm:pt>
    <dgm:pt modelId="{F40EE5E3-7880-4441-B660-4AA5C1F1331D}" type="pres">
      <dgm:prSet presAssocID="{3ED2702F-93F6-400A-9B96-56CE39544AE9}" presName="compositeA" presStyleCnt="0"/>
      <dgm:spPr/>
    </dgm:pt>
    <dgm:pt modelId="{24FC17A5-6BFE-4322-AE5B-FBC038938314}" type="pres">
      <dgm:prSet presAssocID="{3ED2702F-93F6-400A-9B96-56CE39544AE9}" presName="textA" presStyleLbl="revTx" presStyleIdx="4" presStyleCnt="8" custScaleX="316979" custLinFactNeighborX="-14446">
        <dgm:presLayoutVars>
          <dgm:bulletEnabled val="1"/>
        </dgm:presLayoutVars>
      </dgm:prSet>
      <dgm:spPr/>
    </dgm:pt>
    <dgm:pt modelId="{5B66A2FF-B1CC-4CC7-B32A-A4E08ECBD5CA}" type="pres">
      <dgm:prSet presAssocID="{3ED2702F-93F6-400A-9B96-56CE39544AE9}" presName="circleA" presStyleLbl="node1" presStyleIdx="4" presStyleCnt="8" custLinFactX="-90687" custLinFactNeighborX="-100000" custLinFactNeighborY="32353"/>
      <dgm:spPr/>
    </dgm:pt>
    <dgm:pt modelId="{8A6B8E1A-2D40-4D7B-98F7-F1CBFE708BE2}" type="pres">
      <dgm:prSet presAssocID="{3ED2702F-93F6-400A-9B96-56CE39544AE9}" presName="spaceA" presStyleCnt="0"/>
      <dgm:spPr/>
    </dgm:pt>
    <dgm:pt modelId="{920C2D85-0706-4C00-9568-6F97CF529C3C}" type="pres">
      <dgm:prSet presAssocID="{D5FB11A4-039F-4E72-AE3C-BC8AF1AD283C}" presName="space" presStyleCnt="0"/>
      <dgm:spPr/>
    </dgm:pt>
    <dgm:pt modelId="{1416E418-CB2B-45F6-AD9A-4953C24E9B9D}" type="pres">
      <dgm:prSet presAssocID="{05CDDC08-4CCD-4649-9FE8-6427751F13A8}" presName="compositeB" presStyleCnt="0"/>
      <dgm:spPr/>
    </dgm:pt>
    <dgm:pt modelId="{5A125262-1462-4996-898E-62495D075EF2}" type="pres">
      <dgm:prSet presAssocID="{05CDDC08-4CCD-4649-9FE8-6427751F13A8}" presName="textB" presStyleLbl="revTx" presStyleIdx="5" presStyleCnt="8">
        <dgm:presLayoutVars>
          <dgm:bulletEnabled val="1"/>
        </dgm:presLayoutVars>
      </dgm:prSet>
      <dgm:spPr/>
    </dgm:pt>
    <dgm:pt modelId="{9CB4FF52-9E42-4350-A155-FD49F0052CA3}" type="pres">
      <dgm:prSet presAssocID="{05CDDC08-4CCD-4649-9FE8-6427751F13A8}" presName="circleB" presStyleLbl="node1" presStyleIdx="5" presStyleCnt="8" custLinFactX="-69064" custLinFactNeighborX="-100000" custLinFactNeighborY="38002"/>
      <dgm:spPr/>
    </dgm:pt>
    <dgm:pt modelId="{59A7FB9C-CB6B-48CD-87F0-C1A87B6691FA}" type="pres">
      <dgm:prSet presAssocID="{05CDDC08-4CCD-4649-9FE8-6427751F13A8}" presName="spaceB" presStyleCnt="0"/>
      <dgm:spPr/>
    </dgm:pt>
    <dgm:pt modelId="{CB628D3D-2877-441D-A333-432E3153F3E9}" type="pres">
      <dgm:prSet presAssocID="{D73428D0-6EAA-4C56-ADD1-4A2D71C3B966}" presName="space" presStyleCnt="0"/>
      <dgm:spPr/>
    </dgm:pt>
    <dgm:pt modelId="{8FC06A8E-CF15-4A8E-B1FF-F7E327D68D25}" type="pres">
      <dgm:prSet presAssocID="{5B49BAAF-3BF4-45ED-B75C-9BA19A337FA3}" presName="compositeA" presStyleCnt="0"/>
      <dgm:spPr/>
    </dgm:pt>
    <dgm:pt modelId="{2876E88C-7DA9-40F4-A4BD-DF699651AD86}" type="pres">
      <dgm:prSet presAssocID="{5B49BAAF-3BF4-45ED-B75C-9BA19A337FA3}" presName="textA" presStyleLbl="revTx" presStyleIdx="6" presStyleCnt="8">
        <dgm:presLayoutVars>
          <dgm:bulletEnabled val="1"/>
        </dgm:presLayoutVars>
      </dgm:prSet>
      <dgm:spPr/>
    </dgm:pt>
    <dgm:pt modelId="{5376A0A4-23B2-424A-801C-F85B24F179C1}" type="pres">
      <dgm:prSet presAssocID="{5B49BAAF-3BF4-45ED-B75C-9BA19A337FA3}" presName="circleA" presStyleLbl="node1" presStyleIdx="6" presStyleCnt="8" custLinFactNeighborX="2976" custLinFactNeighborY="37455"/>
      <dgm:spPr/>
    </dgm:pt>
    <dgm:pt modelId="{658916A6-ACC4-4525-A163-2C567B9A0275}" type="pres">
      <dgm:prSet presAssocID="{5B49BAAF-3BF4-45ED-B75C-9BA19A337FA3}" presName="spaceA" presStyleCnt="0"/>
      <dgm:spPr/>
    </dgm:pt>
    <dgm:pt modelId="{B50F7342-A839-4F48-9986-447C1DE14A30}" type="pres">
      <dgm:prSet presAssocID="{183774A1-8066-4C90-A0B9-4AE1ACD74D28}" presName="space" presStyleCnt="0"/>
      <dgm:spPr/>
    </dgm:pt>
    <dgm:pt modelId="{94947596-2013-4E45-9210-9F3779E26D90}" type="pres">
      <dgm:prSet presAssocID="{CB77CDC3-43D7-4E50-889F-13C93526FA8C}" presName="compositeB" presStyleCnt="0"/>
      <dgm:spPr/>
    </dgm:pt>
    <dgm:pt modelId="{7BD896B5-C61D-4F1B-8323-3959A3917CD1}" type="pres">
      <dgm:prSet presAssocID="{CB77CDC3-43D7-4E50-889F-13C93526FA8C}" presName="textB" presStyleLbl="revTx" presStyleIdx="7" presStyleCnt="8">
        <dgm:presLayoutVars>
          <dgm:bulletEnabled val="1"/>
        </dgm:presLayoutVars>
      </dgm:prSet>
      <dgm:spPr/>
    </dgm:pt>
    <dgm:pt modelId="{0C484CC5-393E-47C4-B0F5-82F4E536C713}" type="pres">
      <dgm:prSet presAssocID="{CB77CDC3-43D7-4E50-889F-13C93526FA8C}" presName="circleB" presStyleLbl="node1" presStyleIdx="7" presStyleCnt="8" custLinFactX="14558" custLinFactNeighborX="100000" custLinFactNeighborY="34464"/>
      <dgm:spPr/>
    </dgm:pt>
    <dgm:pt modelId="{ABC85E42-13CF-4737-A284-9039BECB2ADA}" type="pres">
      <dgm:prSet presAssocID="{CB77CDC3-43D7-4E50-889F-13C93526FA8C}" presName="spaceB" presStyleCnt="0"/>
      <dgm:spPr/>
    </dgm:pt>
  </dgm:ptLst>
  <dgm:cxnLst>
    <dgm:cxn modelId="{143CE510-1569-4D85-8D32-15E67944409B}" srcId="{3D48F795-E82F-4AC0-BAF7-5E2991ABD21C}" destId="{B76E3425-5B82-406F-A718-66B466B585EB}" srcOrd="0" destOrd="0" parTransId="{19B626C6-D752-4169-87F4-3E7FF1B097A4}" sibTransId="{12A66A32-4444-4766-AB5A-62C53D67123D}"/>
    <dgm:cxn modelId="{F8CAAE17-9A19-45D8-A886-819A35C32F10}" srcId="{3D48F795-E82F-4AC0-BAF7-5E2991ABD21C}" destId="{3ED2702F-93F6-400A-9B96-56CE39544AE9}" srcOrd="4" destOrd="0" parTransId="{C164BC2D-A424-4020-BECD-FB596166E3A2}" sibTransId="{D5FB11A4-039F-4E72-AE3C-BC8AF1AD283C}"/>
    <dgm:cxn modelId="{3F4F2E19-76DD-4A88-8D7B-31E3846CA92C}" srcId="{3D48F795-E82F-4AC0-BAF7-5E2991ABD21C}" destId="{5B49BAAF-3BF4-45ED-B75C-9BA19A337FA3}" srcOrd="6" destOrd="0" parTransId="{BB7AD107-16CE-417F-9B75-0E7572E1FDF6}" sibTransId="{183774A1-8066-4C90-A0B9-4AE1ACD74D28}"/>
    <dgm:cxn modelId="{6319F132-168D-46BB-8B00-FE8EEFE062B8}" srcId="{3D48F795-E82F-4AC0-BAF7-5E2991ABD21C}" destId="{05CDDC08-4CCD-4649-9FE8-6427751F13A8}" srcOrd="5" destOrd="0" parTransId="{41DA658D-C518-4CD9-B41E-B8F980384B8D}" sibTransId="{D73428D0-6EAA-4C56-ADD1-4A2D71C3B966}"/>
    <dgm:cxn modelId="{B9254266-2433-45A1-9292-3AA55A05D34E}" type="presOf" srcId="{B1726344-4E75-42AB-BB0F-C767ED52E893}" destId="{0FB2A22F-F45E-46E9-B2C1-D0D76C0C8683}" srcOrd="0" destOrd="0" presId="urn:microsoft.com/office/officeart/2005/8/layout/hProcess11"/>
    <dgm:cxn modelId="{5C268768-7076-41F7-AC38-8BC5823CF504}" srcId="{3D48F795-E82F-4AC0-BAF7-5E2991ABD21C}" destId="{CB77CDC3-43D7-4E50-889F-13C93526FA8C}" srcOrd="7" destOrd="0" parTransId="{12BDF314-7A66-4045-8C70-F43AAAA275D4}" sibTransId="{DD2E96E7-A7B4-4483-AD9D-40A39168FEED}"/>
    <dgm:cxn modelId="{A506C774-F5E3-405A-B004-5E2B5FCA9CF1}" type="presOf" srcId="{CFDB3C4B-E7AF-4229-AD97-AA708D713D70}" destId="{755DE173-8617-4DBE-8441-050BBD000A53}" srcOrd="0" destOrd="0" presId="urn:microsoft.com/office/officeart/2005/8/layout/hProcess11"/>
    <dgm:cxn modelId="{6E060C82-E0FC-4158-8369-B7CDC1F56EE0}" type="presOf" srcId="{B76E3425-5B82-406F-A718-66B466B585EB}" destId="{921015CD-6E91-499B-BA2E-598855375B64}" srcOrd="0" destOrd="0" presId="urn:microsoft.com/office/officeart/2005/8/layout/hProcess11"/>
    <dgm:cxn modelId="{D56571B6-138A-44D3-A3A7-9A9F49B97231}" type="presOf" srcId="{05CDDC08-4CCD-4649-9FE8-6427751F13A8}" destId="{5A125262-1462-4996-898E-62495D075EF2}" srcOrd="0" destOrd="0" presId="urn:microsoft.com/office/officeart/2005/8/layout/hProcess11"/>
    <dgm:cxn modelId="{D4008BBF-8F70-41AF-A931-6281A0BABF3B}" type="presOf" srcId="{CB77CDC3-43D7-4E50-889F-13C93526FA8C}" destId="{7BD896B5-C61D-4F1B-8323-3959A3917CD1}" srcOrd="0" destOrd="0" presId="urn:microsoft.com/office/officeart/2005/8/layout/hProcess11"/>
    <dgm:cxn modelId="{594B56C5-C5C7-473A-A36D-7EEEC958AAC5}" srcId="{3D48F795-E82F-4AC0-BAF7-5E2991ABD21C}" destId="{B1726344-4E75-42AB-BB0F-C767ED52E893}" srcOrd="2" destOrd="0" parTransId="{E8F75E93-C3DE-418D-A18B-001BB4292E48}" sibTransId="{BDD64030-58BA-46DC-BA5B-50D8249D2805}"/>
    <dgm:cxn modelId="{420446D5-525E-4388-811C-2D164ACC3F5A}" srcId="{3D48F795-E82F-4AC0-BAF7-5E2991ABD21C}" destId="{8E7FCFF8-5C78-499A-B6F4-25A5A8751597}" srcOrd="3" destOrd="0" parTransId="{5CFE04A5-10A0-4F6B-A360-8A51A8025338}" sibTransId="{F5094F8C-3C5E-4432-80AE-5C322DE48057}"/>
    <dgm:cxn modelId="{BBB972D8-60B7-4442-A3BC-6E7BE5F7F230}" type="presOf" srcId="{5B49BAAF-3BF4-45ED-B75C-9BA19A337FA3}" destId="{2876E88C-7DA9-40F4-A4BD-DF699651AD86}" srcOrd="0" destOrd="0" presId="urn:microsoft.com/office/officeart/2005/8/layout/hProcess11"/>
    <dgm:cxn modelId="{26B39EE3-BC29-4132-A3E0-2112C37BC2A9}" type="presOf" srcId="{3D48F795-E82F-4AC0-BAF7-5E2991ABD21C}" destId="{B9ED8010-72A5-4629-87BB-D7688A895A96}" srcOrd="0" destOrd="0" presId="urn:microsoft.com/office/officeart/2005/8/layout/hProcess11"/>
    <dgm:cxn modelId="{3A3500F0-6814-4208-878F-936F4478A776}" type="presOf" srcId="{8E7FCFF8-5C78-499A-B6F4-25A5A8751597}" destId="{823A8F47-4381-4B4A-A2BB-7DCB647EF985}" srcOrd="0" destOrd="0" presId="urn:microsoft.com/office/officeart/2005/8/layout/hProcess11"/>
    <dgm:cxn modelId="{DFAFA2F3-DDB7-45B0-9251-65EE50571505}" type="presOf" srcId="{3ED2702F-93F6-400A-9B96-56CE39544AE9}" destId="{24FC17A5-6BFE-4322-AE5B-FBC038938314}" srcOrd="0" destOrd="0" presId="urn:microsoft.com/office/officeart/2005/8/layout/hProcess11"/>
    <dgm:cxn modelId="{3AA918FD-3F23-44A8-85C5-A6BCA01F25C9}" srcId="{3D48F795-E82F-4AC0-BAF7-5E2991ABD21C}" destId="{CFDB3C4B-E7AF-4229-AD97-AA708D713D70}" srcOrd="1" destOrd="0" parTransId="{21C571B8-B7AF-456E-A0BF-C6F1E0CB47CF}" sibTransId="{F44C2110-169B-44D5-B394-4EA63A8C6122}"/>
    <dgm:cxn modelId="{1E02BB48-29BB-475B-9C98-C3B0FF0BAA20}" type="presParOf" srcId="{B9ED8010-72A5-4629-87BB-D7688A895A96}" destId="{E35E05BF-459E-441F-8058-DAD6B8C40D72}" srcOrd="0" destOrd="0" presId="urn:microsoft.com/office/officeart/2005/8/layout/hProcess11"/>
    <dgm:cxn modelId="{CDFB1836-5482-4BB5-ABBB-4D1CDA6B88AE}" type="presParOf" srcId="{B9ED8010-72A5-4629-87BB-D7688A895A96}" destId="{80DBEBF8-CC48-4A68-9570-3CD2AC1FD759}" srcOrd="1" destOrd="0" presId="urn:microsoft.com/office/officeart/2005/8/layout/hProcess11"/>
    <dgm:cxn modelId="{984DE3A7-A3BB-421C-A84E-3D42F7C8EDBA}" type="presParOf" srcId="{80DBEBF8-CC48-4A68-9570-3CD2AC1FD759}" destId="{1DFD5E00-75EB-447B-8DE9-91C174C209FF}" srcOrd="0" destOrd="0" presId="urn:microsoft.com/office/officeart/2005/8/layout/hProcess11"/>
    <dgm:cxn modelId="{BAB68B50-D82E-429B-B226-80B58CDF9007}" type="presParOf" srcId="{1DFD5E00-75EB-447B-8DE9-91C174C209FF}" destId="{921015CD-6E91-499B-BA2E-598855375B64}" srcOrd="0" destOrd="0" presId="urn:microsoft.com/office/officeart/2005/8/layout/hProcess11"/>
    <dgm:cxn modelId="{B4FDA0E6-0BB3-49DC-9090-1FC1EBB6B832}" type="presParOf" srcId="{1DFD5E00-75EB-447B-8DE9-91C174C209FF}" destId="{29867C57-A885-4CD6-8F34-4B3B02077F34}" srcOrd="1" destOrd="0" presId="urn:microsoft.com/office/officeart/2005/8/layout/hProcess11"/>
    <dgm:cxn modelId="{B1D85457-E9E8-4340-8C34-B617682D7CF6}" type="presParOf" srcId="{1DFD5E00-75EB-447B-8DE9-91C174C209FF}" destId="{77B14ED1-30F6-43EA-99DF-26973E920095}" srcOrd="2" destOrd="0" presId="urn:microsoft.com/office/officeart/2005/8/layout/hProcess11"/>
    <dgm:cxn modelId="{AD7B6559-CEB5-442A-B502-30EB94D587CD}" type="presParOf" srcId="{80DBEBF8-CC48-4A68-9570-3CD2AC1FD759}" destId="{30EA4014-5A9A-499A-9963-F9DCCA9104C4}" srcOrd="1" destOrd="0" presId="urn:microsoft.com/office/officeart/2005/8/layout/hProcess11"/>
    <dgm:cxn modelId="{B73A359A-45C3-4686-AEF6-96751FEDDC88}" type="presParOf" srcId="{80DBEBF8-CC48-4A68-9570-3CD2AC1FD759}" destId="{1D76815E-116C-47B3-94F6-F38C02C8D5DE}" srcOrd="2" destOrd="0" presId="urn:microsoft.com/office/officeart/2005/8/layout/hProcess11"/>
    <dgm:cxn modelId="{E73DA82B-3E25-4FCD-8DFB-EF7BAD3945EA}" type="presParOf" srcId="{1D76815E-116C-47B3-94F6-F38C02C8D5DE}" destId="{755DE173-8617-4DBE-8441-050BBD000A53}" srcOrd="0" destOrd="0" presId="urn:microsoft.com/office/officeart/2005/8/layout/hProcess11"/>
    <dgm:cxn modelId="{E136ED8B-3645-4BFE-8B33-3A1DABF5D08B}" type="presParOf" srcId="{1D76815E-116C-47B3-94F6-F38C02C8D5DE}" destId="{746C6378-4FFF-4D8F-929D-C843B3BAC6D4}" srcOrd="1" destOrd="0" presId="urn:microsoft.com/office/officeart/2005/8/layout/hProcess11"/>
    <dgm:cxn modelId="{DC07E7DA-289B-4875-9D32-FA1899535DA4}" type="presParOf" srcId="{1D76815E-116C-47B3-94F6-F38C02C8D5DE}" destId="{895E8175-D24A-406F-B00D-695EE792D36C}" srcOrd="2" destOrd="0" presId="urn:microsoft.com/office/officeart/2005/8/layout/hProcess11"/>
    <dgm:cxn modelId="{762A3AE5-A4FF-46B0-956A-491A9DC39146}" type="presParOf" srcId="{80DBEBF8-CC48-4A68-9570-3CD2AC1FD759}" destId="{6FC53871-7377-4B20-AB5E-874DA1A9A7AA}" srcOrd="3" destOrd="0" presId="urn:microsoft.com/office/officeart/2005/8/layout/hProcess11"/>
    <dgm:cxn modelId="{8FF4FA38-DCC8-4695-B5F7-8E9749382371}" type="presParOf" srcId="{80DBEBF8-CC48-4A68-9570-3CD2AC1FD759}" destId="{19EF991D-33F1-44B4-B395-4199C8E37F02}" srcOrd="4" destOrd="0" presId="urn:microsoft.com/office/officeart/2005/8/layout/hProcess11"/>
    <dgm:cxn modelId="{01AB4C11-88DB-48FA-A4FD-21AB159DC863}" type="presParOf" srcId="{19EF991D-33F1-44B4-B395-4199C8E37F02}" destId="{0FB2A22F-F45E-46E9-B2C1-D0D76C0C8683}" srcOrd="0" destOrd="0" presId="urn:microsoft.com/office/officeart/2005/8/layout/hProcess11"/>
    <dgm:cxn modelId="{BA7701B9-F009-4259-841A-54212C3519DA}" type="presParOf" srcId="{19EF991D-33F1-44B4-B395-4199C8E37F02}" destId="{D3252006-562E-4BC7-BEDD-5C730EBBF8BF}" srcOrd="1" destOrd="0" presId="urn:microsoft.com/office/officeart/2005/8/layout/hProcess11"/>
    <dgm:cxn modelId="{742D2491-CEB2-4B0C-8592-0B9DF8C85C0A}" type="presParOf" srcId="{19EF991D-33F1-44B4-B395-4199C8E37F02}" destId="{821E5117-E70C-41C8-B11A-55D2C5615CDD}" srcOrd="2" destOrd="0" presId="urn:microsoft.com/office/officeart/2005/8/layout/hProcess11"/>
    <dgm:cxn modelId="{8FFD1871-D45A-452D-AD2D-A7D01113D383}" type="presParOf" srcId="{80DBEBF8-CC48-4A68-9570-3CD2AC1FD759}" destId="{9B697034-9D57-4200-80F3-76CD412B1533}" srcOrd="5" destOrd="0" presId="urn:microsoft.com/office/officeart/2005/8/layout/hProcess11"/>
    <dgm:cxn modelId="{2CC0F204-8238-4ACF-AD09-5AF44C4E4305}" type="presParOf" srcId="{80DBEBF8-CC48-4A68-9570-3CD2AC1FD759}" destId="{1A12EEB9-E7BE-4FA6-A1B9-7F093987E852}" srcOrd="6" destOrd="0" presId="urn:microsoft.com/office/officeart/2005/8/layout/hProcess11"/>
    <dgm:cxn modelId="{35B4CC0F-6765-49A4-ABCD-9C8146776ADA}" type="presParOf" srcId="{1A12EEB9-E7BE-4FA6-A1B9-7F093987E852}" destId="{823A8F47-4381-4B4A-A2BB-7DCB647EF985}" srcOrd="0" destOrd="0" presId="urn:microsoft.com/office/officeart/2005/8/layout/hProcess11"/>
    <dgm:cxn modelId="{013256A7-2BA2-43B0-9F1C-D9461739A636}" type="presParOf" srcId="{1A12EEB9-E7BE-4FA6-A1B9-7F093987E852}" destId="{CDD76D58-CB68-4161-86F9-B98F2C7ACA44}" srcOrd="1" destOrd="0" presId="urn:microsoft.com/office/officeart/2005/8/layout/hProcess11"/>
    <dgm:cxn modelId="{09DA8821-9F9B-4C28-8054-7F37C8220468}" type="presParOf" srcId="{1A12EEB9-E7BE-4FA6-A1B9-7F093987E852}" destId="{CD029F11-5CF8-4163-9846-6C2968CDF7A9}" srcOrd="2" destOrd="0" presId="urn:microsoft.com/office/officeart/2005/8/layout/hProcess11"/>
    <dgm:cxn modelId="{2C3FE967-6471-4C0E-86C2-32955932A541}" type="presParOf" srcId="{80DBEBF8-CC48-4A68-9570-3CD2AC1FD759}" destId="{5CBF2C2D-32D1-4FB3-91B1-49CA0636C3F8}" srcOrd="7" destOrd="0" presId="urn:microsoft.com/office/officeart/2005/8/layout/hProcess11"/>
    <dgm:cxn modelId="{6FCE6B23-0296-4651-8565-703FC7481CE4}" type="presParOf" srcId="{80DBEBF8-CC48-4A68-9570-3CD2AC1FD759}" destId="{F40EE5E3-7880-4441-B660-4AA5C1F1331D}" srcOrd="8" destOrd="0" presId="urn:microsoft.com/office/officeart/2005/8/layout/hProcess11"/>
    <dgm:cxn modelId="{67070BC5-34D8-4FAE-9192-E81D9144C81B}" type="presParOf" srcId="{F40EE5E3-7880-4441-B660-4AA5C1F1331D}" destId="{24FC17A5-6BFE-4322-AE5B-FBC038938314}" srcOrd="0" destOrd="0" presId="urn:microsoft.com/office/officeart/2005/8/layout/hProcess11"/>
    <dgm:cxn modelId="{7C89EA9C-5FB8-4805-A2FE-EC20D586BA57}" type="presParOf" srcId="{F40EE5E3-7880-4441-B660-4AA5C1F1331D}" destId="{5B66A2FF-B1CC-4CC7-B32A-A4E08ECBD5CA}" srcOrd="1" destOrd="0" presId="urn:microsoft.com/office/officeart/2005/8/layout/hProcess11"/>
    <dgm:cxn modelId="{1E2BE6E3-B85E-465B-B117-3CC667B19E93}" type="presParOf" srcId="{F40EE5E3-7880-4441-B660-4AA5C1F1331D}" destId="{8A6B8E1A-2D40-4D7B-98F7-F1CBFE708BE2}" srcOrd="2" destOrd="0" presId="urn:microsoft.com/office/officeart/2005/8/layout/hProcess11"/>
    <dgm:cxn modelId="{1580DFA5-78EC-4E71-B4FA-B32A197E6123}" type="presParOf" srcId="{80DBEBF8-CC48-4A68-9570-3CD2AC1FD759}" destId="{920C2D85-0706-4C00-9568-6F97CF529C3C}" srcOrd="9" destOrd="0" presId="urn:microsoft.com/office/officeart/2005/8/layout/hProcess11"/>
    <dgm:cxn modelId="{876CF63B-12F1-47CC-B0F7-014A5CF59B93}" type="presParOf" srcId="{80DBEBF8-CC48-4A68-9570-3CD2AC1FD759}" destId="{1416E418-CB2B-45F6-AD9A-4953C24E9B9D}" srcOrd="10" destOrd="0" presId="urn:microsoft.com/office/officeart/2005/8/layout/hProcess11"/>
    <dgm:cxn modelId="{E7F26DD1-8E11-4380-ADCD-09F203E67192}" type="presParOf" srcId="{1416E418-CB2B-45F6-AD9A-4953C24E9B9D}" destId="{5A125262-1462-4996-898E-62495D075EF2}" srcOrd="0" destOrd="0" presId="urn:microsoft.com/office/officeart/2005/8/layout/hProcess11"/>
    <dgm:cxn modelId="{05FB8324-3300-4A1B-9B6A-A90B373F1309}" type="presParOf" srcId="{1416E418-CB2B-45F6-AD9A-4953C24E9B9D}" destId="{9CB4FF52-9E42-4350-A155-FD49F0052CA3}" srcOrd="1" destOrd="0" presId="urn:microsoft.com/office/officeart/2005/8/layout/hProcess11"/>
    <dgm:cxn modelId="{EADA80A1-AAE8-49BA-80A6-58FDE8192254}" type="presParOf" srcId="{1416E418-CB2B-45F6-AD9A-4953C24E9B9D}" destId="{59A7FB9C-CB6B-48CD-87F0-C1A87B6691FA}" srcOrd="2" destOrd="0" presId="urn:microsoft.com/office/officeart/2005/8/layout/hProcess11"/>
    <dgm:cxn modelId="{0DFE68F5-B87A-4669-8E43-353319C21A73}" type="presParOf" srcId="{80DBEBF8-CC48-4A68-9570-3CD2AC1FD759}" destId="{CB628D3D-2877-441D-A333-432E3153F3E9}" srcOrd="11" destOrd="0" presId="urn:microsoft.com/office/officeart/2005/8/layout/hProcess11"/>
    <dgm:cxn modelId="{F75757BC-633C-4E9B-B1C8-4813D7380B35}" type="presParOf" srcId="{80DBEBF8-CC48-4A68-9570-3CD2AC1FD759}" destId="{8FC06A8E-CF15-4A8E-B1FF-F7E327D68D25}" srcOrd="12" destOrd="0" presId="urn:microsoft.com/office/officeart/2005/8/layout/hProcess11"/>
    <dgm:cxn modelId="{61C31E19-0E8A-40E4-9A81-1F66F58E749E}" type="presParOf" srcId="{8FC06A8E-CF15-4A8E-B1FF-F7E327D68D25}" destId="{2876E88C-7DA9-40F4-A4BD-DF699651AD86}" srcOrd="0" destOrd="0" presId="urn:microsoft.com/office/officeart/2005/8/layout/hProcess11"/>
    <dgm:cxn modelId="{BC7AD20B-E228-4076-8D72-8853A6DA88B7}" type="presParOf" srcId="{8FC06A8E-CF15-4A8E-B1FF-F7E327D68D25}" destId="{5376A0A4-23B2-424A-801C-F85B24F179C1}" srcOrd="1" destOrd="0" presId="urn:microsoft.com/office/officeart/2005/8/layout/hProcess11"/>
    <dgm:cxn modelId="{37F1BCF4-2961-4C38-A8F8-413849561006}" type="presParOf" srcId="{8FC06A8E-CF15-4A8E-B1FF-F7E327D68D25}" destId="{658916A6-ACC4-4525-A163-2C567B9A0275}" srcOrd="2" destOrd="0" presId="urn:microsoft.com/office/officeart/2005/8/layout/hProcess11"/>
    <dgm:cxn modelId="{13AD4B64-C90C-48FA-BE87-DFEA5A12005B}" type="presParOf" srcId="{80DBEBF8-CC48-4A68-9570-3CD2AC1FD759}" destId="{B50F7342-A839-4F48-9986-447C1DE14A30}" srcOrd="13" destOrd="0" presId="urn:microsoft.com/office/officeart/2005/8/layout/hProcess11"/>
    <dgm:cxn modelId="{BF242856-4B5A-4407-9E70-E1F706D161C2}" type="presParOf" srcId="{80DBEBF8-CC48-4A68-9570-3CD2AC1FD759}" destId="{94947596-2013-4E45-9210-9F3779E26D90}" srcOrd="14" destOrd="0" presId="urn:microsoft.com/office/officeart/2005/8/layout/hProcess11"/>
    <dgm:cxn modelId="{29B324C2-D2B7-4AF0-8EDE-CCEA78C29D2E}" type="presParOf" srcId="{94947596-2013-4E45-9210-9F3779E26D90}" destId="{7BD896B5-C61D-4F1B-8323-3959A3917CD1}" srcOrd="0" destOrd="0" presId="urn:microsoft.com/office/officeart/2005/8/layout/hProcess11"/>
    <dgm:cxn modelId="{BF024063-0271-4CFE-AD92-97ED630ECAB1}" type="presParOf" srcId="{94947596-2013-4E45-9210-9F3779E26D90}" destId="{0C484CC5-393E-47C4-B0F5-82F4E536C713}" srcOrd="1" destOrd="0" presId="urn:microsoft.com/office/officeart/2005/8/layout/hProcess11"/>
    <dgm:cxn modelId="{93C7F916-1A07-4586-A516-11DC3320A8B7}" type="presParOf" srcId="{94947596-2013-4E45-9210-9F3779E26D90}" destId="{ABC85E42-13CF-4737-A284-9039BECB2A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E05BF-459E-441F-8058-DAD6B8C40D72}">
      <dsp:nvSpPr>
        <dsp:cNvPr id="0" name=""/>
        <dsp:cNvSpPr/>
      </dsp:nvSpPr>
      <dsp:spPr>
        <a:xfrm>
          <a:off x="0" y="1731147"/>
          <a:ext cx="12087225" cy="204956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015CD-6E91-499B-BA2E-598855375B64}">
      <dsp:nvSpPr>
        <dsp:cNvPr id="0" name=""/>
        <dsp:cNvSpPr/>
      </dsp:nvSpPr>
      <dsp:spPr>
        <a:xfrm>
          <a:off x="926" y="0"/>
          <a:ext cx="1372973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926" y="0"/>
        <a:ext cx="1372973" cy="2049568"/>
      </dsp:txXfrm>
    </dsp:sp>
    <dsp:sp modelId="{29867C57-A885-4CD6-8F34-4B3B02077F34}">
      <dsp:nvSpPr>
        <dsp:cNvPr id="0" name=""/>
        <dsp:cNvSpPr/>
      </dsp:nvSpPr>
      <dsp:spPr>
        <a:xfrm>
          <a:off x="542058" y="2499735"/>
          <a:ext cx="512392" cy="5123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DE173-8617-4DBE-8441-050BBD000A53}">
      <dsp:nvSpPr>
        <dsp:cNvPr id="0" name=""/>
        <dsp:cNvSpPr/>
      </dsp:nvSpPr>
      <dsp:spPr>
        <a:xfrm>
          <a:off x="1410618" y="3074352"/>
          <a:ext cx="1468726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1410618" y="3074352"/>
        <a:ext cx="1468726" cy="2049568"/>
      </dsp:txXfrm>
    </dsp:sp>
    <dsp:sp modelId="{746C6378-4FFF-4D8F-929D-C843B3BAC6D4}">
      <dsp:nvSpPr>
        <dsp:cNvPr id="0" name=""/>
        <dsp:cNvSpPr/>
      </dsp:nvSpPr>
      <dsp:spPr>
        <a:xfrm>
          <a:off x="1835849" y="2513590"/>
          <a:ext cx="512392" cy="512392"/>
        </a:xfrm>
        <a:prstGeom prst="ellipse">
          <a:avLst/>
        </a:prstGeom>
        <a:solidFill>
          <a:schemeClr val="accent2">
            <a:hueOff val="-591740"/>
            <a:satOff val="-2159"/>
            <a:lumOff val="4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2A22F-F45E-46E9-B2C1-D0D76C0C8683}">
      <dsp:nvSpPr>
        <dsp:cNvPr id="0" name=""/>
        <dsp:cNvSpPr/>
      </dsp:nvSpPr>
      <dsp:spPr>
        <a:xfrm>
          <a:off x="2916061" y="0"/>
          <a:ext cx="1615706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2916061" y="0"/>
        <a:ext cx="1615706" cy="2049568"/>
      </dsp:txXfrm>
    </dsp:sp>
    <dsp:sp modelId="{D3252006-562E-4BC7-BEDD-5C730EBBF8BF}">
      <dsp:nvSpPr>
        <dsp:cNvPr id="0" name=""/>
        <dsp:cNvSpPr/>
      </dsp:nvSpPr>
      <dsp:spPr>
        <a:xfrm>
          <a:off x="3239381" y="2513590"/>
          <a:ext cx="512392" cy="512392"/>
        </a:xfrm>
        <a:prstGeom prst="ellipse">
          <a:avLst/>
        </a:prstGeom>
        <a:solidFill>
          <a:schemeClr val="accent2">
            <a:hueOff val="-1183480"/>
            <a:satOff val="-4318"/>
            <a:lumOff val="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A8F47-4381-4B4A-A2BB-7DCB647EF985}">
      <dsp:nvSpPr>
        <dsp:cNvPr id="0" name=""/>
        <dsp:cNvSpPr/>
      </dsp:nvSpPr>
      <dsp:spPr>
        <a:xfrm>
          <a:off x="4568485" y="3074352"/>
          <a:ext cx="1631421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4568485" y="3074352"/>
        <a:ext cx="1631421" cy="2049568"/>
      </dsp:txXfrm>
    </dsp:sp>
    <dsp:sp modelId="{CDD76D58-CB68-4161-86F9-B98F2C7ACA44}">
      <dsp:nvSpPr>
        <dsp:cNvPr id="0" name=""/>
        <dsp:cNvSpPr/>
      </dsp:nvSpPr>
      <dsp:spPr>
        <a:xfrm>
          <a:off x="4610407" y="2513590"/>
          <a:ext cx="512392" cy="512392"/>
        </a:xfrm>
        <a:prstGeom prst="ellipse">
          <a:avLst/>
        </a:prstGeom>
        <a:solidFill>
          <a:schemeClr val="accent2">
            <a:hueOff val="-1775219"/>
            <a:satOff val="-6477"/>
            <a:lumOff val="1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17A5-6BFE-4322-AE5B-FBC038938314}">
      <dsp:nvSpPr>
        <dsp:cNvPr id="0" name=""/>
        <dsp:cNvSpPr/>
      </dsp:nvSpPr>
      <dsp:spPr>
        <a:xfrm>
          <a:off x="6130540" y="0"/>
          <a:ext cx="2327741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6130540" y="0"/>
        <a:ext cx="2327741" cy="2049568"/>
      </dsp:txXfrm>
    </dsp:sp>
    <dsp:sp modelId="{5B66A2FF-B1CC-4CC7-B32A-A4E08ECBD5CA}">
      <dsp:nvSpPr>
        <dsp:cNvPr id="0" name=""/>
        <dsp:cNvSpPr/>
      </dsp:nvSpPr>
      <dsp:spPr>
        <a:xfrm>
          <a:off x="6167235" y="2471538"/>
          <a:ext cx="512392" cy="512392"/>
        </a:xfrm>
        <a:prstGeom prst="ellipse">
          <a:avLst/>
        </a:prstGeom>
        <a:solidFill>
          <a:schemeClr val="accent2">
            <a:hueOff val="-2366959"/>
            <a:satOff val="-8636"/>
            <a:lumOff val="1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25262-1462-4996-898E-62495D075EF2}">
      <dsp:nvSpPr>
        <dsp:cNvPr id="0" name=""/>
        <dsp:cNvSpPr/>
      </dsp:nvSpPr>
      <dsp:spPr>
        <a:xfrm>
          <a:off x="8601084" y="3074352"/>
          <a:ext cx="734352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8601084" y="3074352"/>
        <a:ext cx="734352" cy="2049568"/>
      </dsp:txXfrm>
    </dsp:sp>
    <dsp:sp modelId="{9CB4FF52-9E42-4350-A155-FD49F0052CA3}">
      <dsp:nvSpPr>
        <dsp:cNvPr id="0" name=""/>
        <dsp:cNvSpPr/>
      </dsp:nvSpPr>
      <dsp:spPr>
        <a:xfrm>
          <a:off x="7845794" y="2500483"/>
          <a:ext cx="512392" cy="512392"/>
        </a:xfrm>
        <a:prstGeom prst="ellipse">
          <a:avLst/>
        </a:prstGeom>
        <a:solidFill>
          <a:schemeClr val="accent2">
            <a:hueOff val="-2958699"/>
            <a:satOff val="-10795"/>
            <a:lumOff val="2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6E88C-7DA9-40F4-A4BD-DF699651AD86}">
      <dsp:nvSpPr>
        <dsp:cNvPr id="0" name=""/>
        <dsp:cNvSpPr/>
      </dsp:nvSpPr>
      <dsp:spPr>
        <a:xfrm>
          <a:off x="9372154" y="0"/>
          <a:ext cx="734352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9372154" y="0"/>
        <a:ext cx="734352" cy="2049568"/>
      </dsp:txXfrm>
    </dsp:sp>
    <dsp:sp modelId="{5376A0A4-23B2-424A-801C-F85B24F179C1}">
      <dsp:nvSpPr>
        <dsp:cNvPr id="0" name=""/>
        <dsp:cNvSpPr/>
      </dsp:nvSpPr>
      <dsp:spPr>
        <a:xfrm>
          <a:off x="9498383" y="2497680"/>
          <a:ext cx="512392" cy="512392"/>
        </a:xfrm>
        <a:prstGeom prst="ellipse">
          <a:avLst/>
        </a:prstGeom>
        <a:solidFill>
          <a:schemeClr val="accent2">
            <a:hueOff val="-3550438"/>
            <a:satOff val="-12954"/>
            <a:lumOff val="2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96B5-C61D-4F1B-8323-3959A3917CD1}">
      <dsp:nvSpPr>
        <dsp:cNvPr id="0" name=""/>
        <dsp:cNvSpPr/>
      </dsp:nvSpPr>
      <dsp:spPr>
        <a:xfrm>
          <a:off x="10143223" y="3074352"/>
          <a:ext cx="734352" cy="20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/>
        </a:p>
      </dsp:txBody>
      <dsp:txXfrm>
        <a:off x="10143223" y="3074352"/>
        <a:ext cx="734352" cy="2049568"/>
      </dsp:txXfrm>
    </dsp:sp>
    <dsp:sp modelId="{0C484CC5-393E-47C4-B0F5-82F4E536C713}">
      <dsp:nvSpPr>
        <dsp:cNvPr id="0" name=""/>
        <dsp:cNvSpPr/>
      </dsp:nvSpPr>
      <dsp:spPr>
        <a:xfrm>
          <a:off x="10841190" y="2482355"/>
          <a:ext cx="512392" cy="512392"/>
        </a:xfrm>
        <a:prstGeom prst="ellipse">
          <a:avLst/>
        </a:prstGeom>
        <a:solidFill>
          <a:schemeClr val="accent2">
            <a:hueOff val="-4142178"/>
            <a:satOff val="-15113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B105-0C39-4691-A17C-6BF844C77122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1EFF-FA90-47DD-8861-6A1B475E37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3F7C-C6D9-43A9-93A2-7740FAD630C2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0C9A7-1CB4-47DE-959A-4070DC0C56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MX"/>
              <a:t>El INEGI administró 47 riesgos de seguridad informática incorporando en una matriz su análisis, evaluación y tratamiento, identificando controles correctivos y preventivos. El riesgo de pandemia no fue considerado por ser altamente improbable aunque se sabía que también era de alto impacto. </a:t>
            </a:r>
            <a:endParaRPr lang="es-MX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37F03-D833-4730-91E0-3B09A57E8C66}" type="slidenum">
              <a:rPr kumimoji="0" lang="es-MX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696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2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4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77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2058590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10372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2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u="sng" dirty="0">
              <a:solidFill>
                <a:srgbClr val="009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8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24674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D6A10E-712A-7F4E-A5CE-23623023E526}"/>
              </a:ext>
            </a:extLst>
          </p:cNvPr>
          <p:cNvSpPr/>
          <p:nvPr userDrawn="1"/>
        </p:nvSpPr>
        <p:spPr>
          <a:xfrm flipH="1">
            <a:off x="0" y="0"/>
            <a:ext cx="10533387" cy="1761893"/>
          </a:xfrm>
          <a:prstGeom prst="rect">
            <a:avLst/>
          </a:prstGeom>
          <a:solidFill>
            <a:srgbClr val="00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9F6E12-CB6F-6E49-9704-ED93DE96498A}"/>
              </a:ext>
            </a:extLst>
          </p:cNvPr>
          <p:cNvSpPr/>
          <p:nvPr userDrawn="1"/>
        </p:nvSpPr>
        <p:spPr>
          <a:xfrm flipH="1">
            <a:off x="7175500" y="1761893"/>
            <a:ext cx="5016500" cy="5096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Rectángulo 8"/>
          <p:cNvSpPr/>
          <p:nvPr userDrawn="1"/>
        </p:nvSpPr>
        <p:spPr>
          <a:xfrm flipH="1">
            <a:off x="10533392" y="1"/>
            <a:ext cx="1658603" cy="1761892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u="sng" dirty="0">
              <a:solidFill>
                <a:srgbClr val="009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14037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09649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57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89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36969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8706104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5684478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95015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585088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5827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19866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66602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2527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61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524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/>
          </p:cNvPr>
          <p:cNvSpPr/>
          <p:nvPr userDrawn="1"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rgbClr val="3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6448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D6A10E-712A-7F4E-A5CE-23623023E526}"/>
              </a:ext>
            </a:extLst>
          </p:cNvPr>
          <p:cNvSpPr/>
          <p:nvPr userDrawn="1"/>
        </p:nvSpPr>
        <p:spPr>
          <a:xfrm flipH="1">
            <a:off x="1" y="0"/>
            <a:ext cx="10533387" cy="1761893"/>
          </a:xfrm>
          <a:prstGeom prst="rect">
            <a:avLst/>
          </a:prstGeom>
          <a:solidFill>
            <a:srgbClr val="00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9F6E12-CB6F-6E49-9704-ED93DE96498A}"/>
              </a:ext>
            </a:extLst>
          </p:cNvPr>
          <p:cNvSpPr/>
          <p:nvPr userDrawn="1"/>
        </p:nvSpPr>
        <p:spPr>
          <a:xfrm flipH="1">
            <a:off x="7175500" y="1761894"/>
            <a:ext cx="5016500" cy="5096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9" name="Rectángulo 8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F5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2120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99698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985154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506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346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053273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186057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91344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05409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533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587430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87010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086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30567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975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2627" y="0"/>
            <a:ext cx="10150766" cy="174439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6376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918556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295604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07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27048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586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8918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012116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772720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179810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883546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56841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62806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67224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962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2627" y="0"/>
            <a:ext cx="10150766" cy="174439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861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181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9" y="2707494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6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4282830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8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s-MX" smtClean="0">
                <a:solidFill>
                  <a:srgbClr val="000000"/>
                </a:solidFill>
                <a:sym typeface="Helvetica Neue"/>
              </a:rPr>
              <a:pPr>
                <a:defRPr/>
              </a:pPr>
              <a:t>‹Nº›</a:t>
            </a:fld>
            <a:endParaRPr lang="es-MX" dirty="0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68968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536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99210"/>
            <a:ext cx="12192001" cy="554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4"/>
          <a:srcRect l="35668" t="49632" r="53791" b="42879"/>
          <a:stretch/>
        </p:blipFill>
        <p:spPr>
          <a:xfrm>
            <a:off x="4894729" y="2892048"/>
            <a:ext cx="685801" cy="2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65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248996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Title Text"/>
          <p:cNvSpPr txBox="1">
            <a:spLocks/>
          </p:cNvSpPr>
          <p:nvPr userDrawn="1"/>
        </p:nvSpPr>
        <p:spPr>
          <a:xfrm>
            <a:off x="2642522" y="6421403"/>
            <a:ext cx="6288373" cy="246280"/>
          </a:xfrm>
          <a:prstGeom prst="rect">
            <a:avLst/>
          </a:prstGeom>
        </p:spPr>
        <p:txBody>
          <a:bodyPr>
            <a:noAutofit/>
          </a:bodyPr>
          <a:lstStyle>
            <a:lvl1pPr marL="1963738" marR="0" indent="-1963738" algn="l" defTabSz="6556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327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Nota: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 precisa que el dato de la ETOE no puede ser metodológicamente una continuidad de la serie de la ENOE; se incluye sólo con fines de referencia.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0359367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780889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393590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6447140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1" y="2447364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6358190" y="2442882"/>
            <a:ext cx="5622967" cy="326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36280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950" y="1477159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1812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3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52501" y="1546398"/>
            <a:ext cx="7228656" cy="443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6415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5570"/>
            <a:ext cx="12192001" cy="554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6099977"/>
            <a:ext cx="12192000" cy="762257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4">
            <a:extLst/>
          </a:blip>
          <a:srcRect t="31617" b="31617"/>
          <a:stretch>
            <a:fillRect/>
          </a:stretch>
        </p:blipFill>
        <p:spPr>
          <a:xfrm>
            <a:off x="239950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65579" y="6213262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12574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263526" y="278607"/>
            <a:ext cx="11593512" cy="4517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 defTabSz="412750" hangingPunct="0">
              <a:defRPr/>
            </a:pPr>
            <a:endParaRPr lang="es-MX" sz="1500" b="1" kern="0" dirty="0">
              <a:solidFill>
                <a:srgbClr val="00A2FF"/>
              </a:solidFill>
              <a:latin typeface="Helvetica Neue"/>
              <a:sym typeface="Helvetica Neue"/>
            </a:endParaRPr>
          </a:p>
        </p:txBody>
      </p:sp>
      <p:sp>
        <p:nvSpPr>
          <p:cNvPr id="9" name="Rectangle"/>
          <p:cNvSpPr/>
          <p:nvPr userDrawn="1"/>
        </p:nvSpPr>
        <p:spPr>
          <a:xfrm>
            <a:off x="2432456" y="6216134"/>
            <a:ext cx="22860" cy="489467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63525" y="808038"/>
            <a:ext cx="11593513" cy="5324475"/>
          </a:xfrm>
        </p:spPr>
        <p:txBody>
          <a:bodyPr>
            <a:normAutofit/>
          </a:bodyPr>
          <a:lstStyle>
            <a:lvl1pPr algn="just">
              <a:defRPr sz="2200"/>
            </a:lvl1pPr>
            <a:lvl2pPr algn="just">
              <a:defRPr sz="2000"/>
            </a:lvl2pPr>
            <a:lvl3pPr algn="just">
              <a:defRPr sz="20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6334826"/>
            <a:ext cx="1249565" cy="252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4" y="6277667"/>
            <a:ext cx="538980" cy="4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830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297BC6-5991-2D42-9720-2CA3F7D2BB55}"/>
              </a:ext>
            </a:extLst>
          </p:cNvPr>
          <p:cNvSpPr/>
          <p:nvPr userDrawn="1"/>
        </p:nvSpPr>
        <p:spPr>
          <a:xfrm flipH="1">
            <a:off x="0" y="0"/>
            <a:ext cx="12192000" cy="1761893"/>
          </a:xfrm>
          <a:prstGeom prst="rect">
            <a:avLst/>
          </a:prstGeom>
          <a:solidFill>
            <a:srgbClr val="009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5" name="Rectángulo 4"/>
          <p:cNvSpPr/>
          <p:nvPr userDrawn="1"/>
        </p:nvSpPr>
        <p:spPr>
          <a:xfrm flipH="1">
            <a:off x="10533393" y="1"/>
            <a:ext cx="1658603" cy="1761892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2627" y="0"/>
            <a:ext cx="10150766" cy="174439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6" name="Rectángulo 5"/>
          <p:cNvSpPr/>
          <p:nvPr userDrawn="1"/>
        </p:nvSpPr>
        <p:spPr>
          <a:xfrm flipV="1">
            <a:off x="0" y="1628775"/>
            <a:ext cx="889000" cy="242888"/>
          </a:xfrm>
          <a:prstGeom prst="rect">
            <a:avLst/>
          </a:prstGeom>
          <a:solidFill>
            <a:srgbClr val="A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sng" strike="noStrike" kern="0" cap="none" spc="0" normalizeH="0" baseline="0" noProof="0" dirty="0">
              <a:ln>
                <a:noFill/>
              </a:ln>
              <a:solidFill>
                <a:srgbClr val="009383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2773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10E92B-BE51-4F97-ADCF-61A6EB4F3115}"/>
              </a:ext>
            </a:extLst>
          </p:cNvPr>
          <p:cNvSpPr/>
          <p:nvPr/>
        </p:nvSpPr>
        <p:spPr>
          <a:xfrm>
            <a:off x="9156700" y="0"/>
            <a:ext cx="3035300" cy="6858000"/>
          </a:xfrm>
          <a:prstGeom prst="rect">
            <a:avLst/>
          </a:prstGeom>
          <a:solidFill>
            <a:srgbClr val="3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722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3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5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EE35-0102-43D7-90E4-BF900BD90586}" type="datetimeFigureOut">
              <a:rPr lang="es-MX" smtClean="0"/>
              <a:pPr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5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7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654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6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6417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699" r:id="rId14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6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7298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  <p:sldLayoutId id="2147483716" r:id="rId14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 userDrawn="1"/>
        </p:nvGrpSpPr>
        <p:grpSpPr>
          <a:xfrm>
            <a:off x="0" y="6099978"/>
            <a:ext cx="12192000" cy="762257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17">
            <a:extLst/>
          </a:blip>
          <a:srcRect t="31617" b="31617"/>
          <a:stretch>
            <a:fillRect/>
          </a:stretch>
        </p:blipFill>
        <p:spPr>
          <a:xfrm>
            <a:off x="239951" y="6271748"/>
            <a:ext cx="2164631" cy="4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2525381" y="6216134"/>
            <a:ext cx="19324" cy="5737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2665580" y="6213263"/>
            <a:ext cx="9315577" cy="5737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107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3" r:id="rId13"/>
    <p:sldLayoutId id="2147483764" r:id="rId14"/>
    <p:sldLayoutId id="2147483765" r:id="rId15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slideLayout" Target="../slideLayouts/slideLayout5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1" Type="http://schemas.openxmlformats.org/officeDocument/2006/relationships/tags" Target="../tags/tag5.xml"/><Relationship Id="rId6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6267796" y="3004457"/>
            <a:ext cx="5401690" cy="1436915"/>
          </a:xfrm>
          <a:prstGeom prst="rect">
            <a:avLst/>
          </a:prstGeom>
        </p:spPr>
        <p:txBody>
          <a:bodyPr/>
          <a:lstStyle/>
          <a:p>
            <a:r>
              <a:rPr lang="es-MX" sz="4000" b="0" dirty="0">
                <a:latin typeface="Helvetica" pitchFamily="34" charset="0"/>
              </a:rPr>
              <a:t>3a Sesión de 2020</a:t>
            </a:r>
            <a:br>
              <a:rPr lang="es-MX" sz="4000" b="0" dirty="0">
                <a:latin typeface="Helvetica" pitchFamily="34" charset="0"/>
              </a:rPr>
            </a:br>
            <a:r>
              <a:rPr lang="es-ES" sz="4000" b="0" dirty="0">
                <a:latin typeface="Helvetica" pitchFamily="34" charset="0"/>
              </a:rPr>
              <a:t>Retos en la gestión de calidad de la información estadística durante la pandemia</a:t>
            </a:r>
            <a:endParaRPr lang="es-MX" sz="4000" b="0" dirty="0">
              <a:latin typeface="Helvetic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6" y="410738"/>
            <a:ext cx="4616246" cy="155997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82310" y="5304843"/>
            <a:ext cx="456328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200" b="1" dirty="0">
                <a:solidFill>
                  <a:schemeClr val="bg1"/>
                </a:solidFill>
                <a:latin typeface="Helvetica" pitchFamily="34" charset="0"/>
              </a:rPr>
              <a:t>Dirección General de Estadísticas Sociodemográficas</a:t>
            </a:r>
          </a:p>
          <a:p>
            <a:r>
              <a:rPr lang="es-MX" sz="2200" b="1" dirty="0">
                <a:solidFill>
                  <a:schemeClr val="bg1"/>
                </a:solidFill>
                <a:latin typeface="Helvetica" pitchFamily="34" charset="0"/>
              </a:rPr>
              <a:t>Mtro. Edgar Vielma Orozco</a:t>
            </a:r>
          </a:p>
        </p:txBody>
      </p:sp>
    </p:spTree>
    <p:extLst>
      <p:ext uri="{BB962C8B-B14F-4D97-AF65-F5344CB8AC3E}">
        <p14:creationId xmlns:p14="http://schemas.microsoft.com/office/powerpoint/2010/main" val="40945988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04914" y="24806"/>
            <a:ext cx="7547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MX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Registros Administrativos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6400" y="621560"/>
            <a:ext cx="11364690" cy="540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 las ocho publicaciones del año estadístico 2019 sobre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estadísticas vitales y sociales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únicamente dos fueron recalendarizadas: </a:t>
            </a:r>
          </a:p>
          <a:p>
            <a:pPr marL="981075" lvl="1" algn="just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Relaciones laborales de jurisdicción local (captación concluyó 09/10/20)</a:t>
            </a:r>
          </a:p>
          <a:p>
            <a:pPr marL="981075" lvl="1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Homicidios preliminares (captación concluyó en julio 2020)</a:t>
            </a:r>
            <a:endParaRPr lang="es-MX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La estadística de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Relaciones laborales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 jurisdicción local 2019,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se recalendarizó del 30 de junio al 29 de septiembre de 2020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 La de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homicidios preliminares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del 28 de julio al 23 de septiembre de 2020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 Ambas ya han sido publicadas a la fecha.</a:t>
            </a:r>
          </a:p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Por lo anterior,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la calidad en los programas de registros administrativos no se vio afectada, salvo la Oportunidad en la publicación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de los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resultados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SzPct val="170000"/>
            </a:pP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Para el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año estadístico 2020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las fuentes informantes de los diversos programas estuvieron cerradas 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durante la emergencia sanitaria, </a:t>
            </a:r>
            <a:r>
              <a:rPr lang="es-MX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en la medida que fueron abriendo, se reactivaron las actividades de captación</a:t>
            </a:r>
            <a:r>
              <a:rPr lang="es-MX" sz="19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12713" y="20585"/>
            <a:ext cx="399010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en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la</a:t>
            </a:r>
            <a:r>
              <a:rPr kumimoji="0" lang="es-MX" sz="2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captación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014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6F777A-80B0-4353-BF93-4831EB5DA808}"/>
              </a:ext>
            </a:extLst>
          </p:cNvPr>
          <p:cNvSpPr txBox="1"/>
          <p:nvPr/>
        </p:nvSpPr>
        <p:spPr>
          <a:xfrm>
            <a:off x="367153" y="906162"/>
            <a:ext cx="8661868" cy="4542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 defTabSz="412750" hangingPunct="0">
              <a:lnSpc>
                <a:spcPts val="38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En general, se requiere contar con una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gestión de riesgos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que:</a:t>
            </a:r>
            <a:endParaRPr lang="en-US" sz="2000" kern="0" dirty="0">
              <a:latin typeface="Helvetica "/>
              <a:cs typeface="Calibri" panose="020F0502020204030204" pitchFamily="34" charset="0"/>
              <a:sym typeface="Helvetica Neue"/>
            </a:endParaRPr>
          </a:p>
          <a:p>
            <a:pPr marL="800100" lvl="1" indent="-342900" algn="just" defTabSz="412750" hangingPunct="0">
              <a:lnSpc>
                <a:spcPts val="38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Asegure la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continuidad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de los principales procesos en los que descansan los censos y programas estadísticos continuos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 </a:t>
            </a:r>
          </a:p>
          <a:p>
            <a:pPr marL="800100" lvl="1" indent="-342900" algn="just" defTabSz="412750" hangingPunct="0">
              <a:lnSpc>
                <a:spcPts val="38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Considere riesgos de alto impacto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: 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Epidemia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,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pandemia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(COVID-19, AH1N1) /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Movimientos telúricos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(sismos y terremotos) y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otros desastres naturales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(inundación, sismo)</a:t>
            </a:r>
          </a:p>
          <a:p>
            <a:pPr marL="342900" indent="-342900" algn="just" defTabSz="412750" hangingPunct="0"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El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análisis de riesgos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permitirá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adoptar una postura clara y determinante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frente a las crisis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</a:t>
            </a: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28C4670-FCEC-4D7A-B489-A542A3BD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78" y="1770743"/>
            <a:ext cx="2147607" cy="23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84627" y="48637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Experiencias adquiridas</a:t>
            </a:r>
          </a:p>
        </p:txBody>
      </p:sp>
    </p:spTree>
    <p:extLst>
      <p:ext uri="{BB962C8B-B14F-4D97-AF65-F5344CB8AC3E}">
        <p14:creationId xmlns:p14="http://schemas.microsoft.com/office/powerpoint/2010/main" val="1544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348B9-2571-4773-9BC0-A66A1DE52402}"/>
              </a:ext>
            </a:extLst>
          </p:cNvPr>
          <p:cNvSpPr txBox="1"/>
          <p:nvPr/>
        </p:nvSpPr>
        <p:spPr>
          <a:xfrm>
            <a:off x="462014" y="981121"/>
            <a:ext cx="829010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Definir </a:t>
            </a:r>
            <a:r>
              <a:rPr lang="es-MX" sz="2000" b="1" i="1" kern="0" dirty="0">
                <a:latin typeface="Helvetica "/>
                <a:cs typeface="Arial"/>
                <a:sym typeface="Helvetica Neue"/>
              </a:rPr>
              <a:t>ex ante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grupos de trabajo interinstitucionales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encargados de la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toma de decisiones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en situaciones de crisis.</a:t>
            </a:r>
            <a:endParaRPr lang="en-US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endParaRPr lang="es-MX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Establecer grupos de trabajo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al interior de las Oficinas de Estadística para enfrentar emergencias.</a:t>
            </a: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endParaRPr lang="es-MX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ts val="3500"/>
              </a:lnSpc>
              <a:spcAft>
                <a:spcPts val="12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Lo anterior, permitirá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definir directivas de forma expedita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 (toma de decisiones oportuna).</a:t>
            </a:r>
          </a:p>
        </p:txBody>
      </p:sp>
      <p:pic>
        <p:nvPicPr>
          <p:cNvPr id="4" name="Imagen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523A405-1B00-462A-B1AC-D5EEB595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2F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8" y="1818892"/>
            <a:ext cx="2598024" cy="253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4628" y="43542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Experiencias adquiridas</a:t>
            </a:r>
          </a:p>
        </p:txBody>
      </p:sp>
    </p:spTree>
    <p:extLst>
      <p:ext uri="{BB962C8B-B14F-4D97-AF65-F5344CB8AC3E}">
        <p14:creationId xmlns:p14="http://schemas.microsoft.com/office/powerpoint/2010/main" val="23417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17A3A-528C-420A-8F11-A86E53436C84}"/>
              </a:ext>
            </a:extLst>
          </p:cNvPr>
          <p:cNvSpPr txBox="1"/>
          <p:nvPr/>
        </p:nvSpPr>
        <p:spPr>
          <a:xfrm>
            <a:off x="384628" y="1117878"/>
            <a:ext cx="8354558" cy="4190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kern="0" dirty="0">
                <a:latin typeface="Helvetica "/>
                <a:cs typeface="Arial"/>
                <a:sym typeface="Helvetica Neue"/>
              </a:rPr>
              <a:t>Contar con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alternativas de ajustes metodológicos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para 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equilibrar los desajustes o carencias de información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</a:t>
            </a: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Evaluar con antelación la procedencia de suspensión de fases o etapas.</a:t>
            </a:r>
            <a:endParaRPr lang="es-MX" sz="2000" kern="0" dirty="0">
              <a:latin typeface="Helvetica "/>
              <a:cs typeface="Arial"/>
              <a:sym typeface="Helvetica Neue"/>
            </a:endParaRP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Promover y difundir métodos de </a:t>
            </a:r>
            <a:r>
              <a:rPr lang="es-MX" sz="2000" b="1" kern="0" dirty="0" err="1">
                <a:latin typeface="Helvetica "/>
                <a:cs typeface="Arial"/>
                <a:sym typeface="Helvetica Neue"/>
              </a:rPr>
              <a:t>autoenumeración</a:t>
            </a:r>
            <a:r>
              <a:rPr lang="es-MX" sz="2000" b="1" kern="0" dirty="0">
                <a:latin typeface="Helvetica "/>
                <a:cs typeface="Arial"/>
                <a:sym typeface="Helvetica Neue"/>
              </a:rPr>
              <a:t> 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(recuperación de rezago).</a:t>
            </a:r>
          </a:p>
          <a:p>
            <a:pPr marL="342900" indent="-342900" algn="just" defTabSz="412750" hangingPunct="0">
              <a:lnSpc>
                <a:spcPct val="150000"/>
              </a:lnSpc>
              <a:spcAft>
                <a:spcPts val="2400"/>
              </a:spcAft>
              <a:buSzPct val="170000"/>
              <a:buFont typeface="Arial"/>
              <a:buChar char="•"/>
            </a:pPr>
            <a:r>
              <a:rPr lang="es-MX" sz="2000" b="1" kern="0" dirty="0">
                <a:latin typeface="Helvetica "/>
                <a:cs typeface="Arial"/>
                <a:sym typeface="Helvetica Neue"/>
              </a:rPr>
              <a:t>Diseñar estrategias para transitar fácilmente al trabajo en casa</a:t>
            </a:r>
            <a:r>
              <a:rPr lang="es-MX" sz="2000" kern="0" dirty="0">
                <a:latin typeface="Helvetica "/>
                <a:cs typeface="Arial"/>
                <a:sym typeface="Helvetica Neue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C0E3F1-FE79-46AF-A1F1-185C93A22DD6}"/>
              </a:ext>
            </a:extLst>
          </p:cNvPr>
          <p:cNvSpPr txBox="1"/>
          <p:nvPr/>
        </p:nvSpPr>
        <p:spPr>
          <a:xfrm>
            <a:off x="384628" y="43542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Experiencias adquiridas</a:t>
            </a: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31FA183A-CB50-42FD-A8FB-15BF99B0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08" y="1759857"/>
            <a:ext cx="2755220" cy="27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9191" cy="6945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FF9D36-4E81-4C57-8E81-2572FC0F6EFE}"/>
              </a:ext>
            </a:extLst>
          </p:cNvPr>
          <p:cNvSpPr txBox="1"/>
          <p:nvPr/>
        </p:nvSpPr>
        <p:spPr>
          <a:xfrm>
            <a:off x="2808079" y="2399535"/>
            <a:ext cx="6693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0" dirty="0">
                <a:solidFill>
                  <a:schemeClr val="bg1"/>
                </a:solidFill>
                <a:latin typeface="Bradley Hand ITC" panose="03070402050302030203" pitchFamily="66" charset="0"/>
              </a:rPr>
              <a:t>FIN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6" y="410738"/>
            <a:ext cx="4616246" cy="15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1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/>
          </p:nvPr>
        </p:nvGraphicFramePr>
        <p:xfrm>
          <a:off x="0" y="628650"/>
          <a:ext cx="12087225" cy="5123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163991" y="1101004"/>
            <a:ext cx="2685617" cy="1528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Julio, publicación del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Lineamiento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general para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mitigación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y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prevención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de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COVID-19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en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generación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información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Estadística y Geográfica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55963" y="4089670"/>
            <a:ext cx="2450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>
              <a:defRPr/>
            </a:pP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30 de marzo, </a:t>
            </a:r>
            <a:r>
              <a:rPr lang="es-MX" altLang="ko-KR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CSG emite la Declaratoria nacional de </a:t>
            </a:r>
            <a:r>
              <a:rPr lang="es-MX" altLang="ko-KR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emergencia sanitaria </a:t>
            </a:r>
            <a:r>
              <a:rPr lang="es-MX" altLang="ko-KR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por causa de fuerza mayor</a:t>
            </a:r>
            <a:endParaRPr lang="es-MX" sz="16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760" y="1345615"/>
            <a:ext cx="2175164" cy="17946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b" anchorCtr="0">
            <a:no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23 marzo,</a:t>
            </a:r>
            <a:r>
              <a:rPr lang="es-MX" altLang="ko-KR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 Consejo de Salubridad General reconoce la gravedad de la enfermedad y se establece la </a:t>
            </a:r>
            <a:r>
              <a:rPr lang="es-MX" altLang="ko-KR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Jornada Nacional de Sana Distancia</a:t>
            </a:r>
            <a:endParaRPr lang="en-US" sz="1600" b="1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Neue Medium"/>
              <a:sym typeface="Helvetica Neue"/>
            </a:endParaRPr>
          </a:p>
          <a:p>
            <a:pPr algn="ctr" defTabSz="412750" hangingPunct="0"/>
            <a:endParaRPr lang="es-MX" sz="1600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Neue Medium"/>
              <a:sym typeface="Helvetica Neue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07070" y="4089670"/>
            <a:ext cx="220027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1 de abril, INEGI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impulsa escenarios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de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levantamiento de información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durante la pandemia mediante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entrevistas telefónicas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477767" y="789585"/>
            <a:ext cx="2319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31 de marzo, la SSA emite Acuerdo por el que </a:t>
            </a:r>
            <a:r>
              <a:rPr lang="es-MX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se suspende toda actividad no esencial</a:t>
            </a:r>
            <a:r>
              <a:rPr lang="es-MX" sz="16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Helvetica Neue Medium"/>
                <a:sym typeface="Helvetica Neue"/>
              </a:rPr>
              <a:t>, incluyendo el levantamiento de censos y encuestas cara a cara</a:t>
            </a:r>
          </a:p>
          <a:p>
            <a:pPr algn="ctr" defTabSz="412750" hangingPunct="0"/>
            <a:endParaRPr lang="es-MX" sz="1600" kern="0" dirty="0">
              <a:solidFill>
                <a:srgbClr val="FF644E"/>
              </a:solidFill>
              <a:latin typeface="Helvetica Neue"/>
              <a:sym typeface="Helvetica Neue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5456" y="1097158"/>
            <a:ext cx="2096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Abril, mayo y junio, el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trabajo coordinado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con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SSA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hace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notoria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importancia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de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estadística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762750" y="4070626"/>
            <a:ext cx="2697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17 de julio, 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SSA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emite 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Acuerdo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por el que se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reanudan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los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censos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y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encuestas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que involucran la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movilización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de personas y su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interacción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física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123260" y="30452"/>
            <a:ext cx="5853605" cy="4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noAutofit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2pPr>
            <a:lvl3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3pPr>
            <a:lvl4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4pPr>
            <a:lvl5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12750" eaLnBrk="1" hangingPunct="1"/>
            <a:r>
              <a:rPr lang="es-MX" altLang="es-MX" sz="1800" b="1" kern="0" dirty="0">
                <a:latin typeface="Helvetica Neue"/>
              </a:rPr>
              <a:t>Acuerdos oficiales que impactaron el levantamiento </a:t>
            </a:r>
            <a:endParaRPr lang="es-ES_tradnl" altLang="es-MX" sz="1800" b="1" kern="0" dirty="0">
              <a:latin typeface="Helvetica Neue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967441" y="4393257"/>
            <a:ext cx="2096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base">
              <a:spcBef>
                <a:spcPct val="0"/>
              </a:spcBef>
            </a:pP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Actualmente existen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metodologías híbridas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que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combinan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el levantamiento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cara a cara 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y </a:t>
            </a:r>
            <a:r>
              <a:rPr lang="es-MX" sz="1600" b="1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telefónico</a:t>
            </a:r>
            <a:r>
              <a:rPr lang="es-MX" sz="1600" kern="0" dirty="0">
                <a:solidFill>
                  <a:srgbClr val="000000"/>
                </a:solidFill>
                <a:latin typeface="Helvetica Neue"/>
                <a:ea typeface="Helvetica Neue Light"/>
                <a:cs typeface="Helvetica Neue Light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1363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400" y="48403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Censo de Población y Vivienda 2020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D125D7-D647-4012-ACBB-8D484B1F90A7}"/>
              </a:ext>
            </a:extLst>
          </p:cNvPr>
          <p:cNvSpPr txBox="1"/>
          <p:nvPr/>
        </p:nvSpPr>
        <p:spPr>
          <a:xfrm>
            <a:off x="7450975" y="49875"/>
            <a:ext cx="443345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002060"/>
                </a:solidFill>
                <a:latin typeface="Helvetica Neue"/>
                <a:sym typeface="Helvetica Neue"/>
              </a:rPr>
              <a:t>Reprogramación de actividades</a:t>
            </a:r>
            <a:endParaRPr lang="es-MX" sz="2200" b="1" kern="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OTLSHAPE_T_529c3cfe76e3404a9c56719439db37c0_Shape">
            <a:extLst>
              <a:ext uri="{FF2B5EF4-FFF2-40B4-BE49-F238E27FC236}">
                <a16:creationId xmlns:a16="http://schemas.microsoft.com/office/drawing/2014/main" id="{F7A3A0A0-5D43-4205-A186-85176C186C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67992" y="6049928"/>
            <a:ext cx="4083753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2750" hangingPunct="0"/>
            <a:endParaRPr lang="es-MX" sz="3000" b="1" kern="0" dirty="0">
              <a:solidFill>
                <a:srgbClr val="FF0000"/>
              </a:solidFill>
              <a:latin typeface="Helvetica Neue Medium"/>
              <a:sym typeface="Helvetica Neue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8F4EAB-1A12-4B19-B88B-157E9FAE6118}"/>
              </a:ext>
            </a:extLst>
          </p:cNvPr>
          <p:cNvSpPr/>
          <p:nvPr/>
        </p:nvSpPr>
        <p:spPr>
          <a:xfrm>
            <a:off x="6466513" y="626708"/>
            <a:ext cx="1016039" cy="4560164"/>
          </a:xfrm>
          <a:prstGeom prst="rect">
            <a:avLst/>
          </a:prstGeom>
          <a:solidFill>
            <a:srgbClr val="FE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90E79C-6F10-4692-A6AE-92E98FBE4B75}"/>
              </a:ext>
            </a:extLst>
          </p:cNvPr>
          <p:cNvSpPr/>
          <p:nvPr/>
        </p:nvSpPr>
        <p:spPr>
          <a:xfrm>
            <a:off x="2444808" y="626708"/>
            <a:ext cx="1008000" cy="4560164"/>
          </a:xfrm>
          <a:prstGeom prst="rect">
            <a:avLst/>
          </a:prstGeom>
          <a:solidFill>
            <a:srgbClr val="FE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9F3D9C-677B-4CD3-85CC-EBBDF3342C87}"/>
              </a:ext>
            </a:extLst>
          </p:cNvPr>
          <p:cNvSpPr/>
          <p:nvPr/>
        </p:nvSpPr>
        <p:spPr>
          <a:xfrm>
            <a:off x="5457192" y="626708"/>
            <a:ext cx="1008000" cy="4560164"/>
          </a:xfrm>
          <a:prstGeom prst="rect">
            <a:avLst/>
          </a:prstGeom>
          <a:solidFill>
            <a:srgbClr val="DA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268AC6-A97C-4798-99F0-46C1920892F2}"/>
              </a:ext>
            </a:extLst>
          </p:cNvPr>
          <p:cNvSpPr/>
          <p:nvPr/>
        </p:nvSpPr>
        <p:spPr>
          <a:xfrm>
            <a:off x="1444754" y="626708"/>
            <a:ext cx="1008000" cy="4560164"/>
          </a:xfrm>
          <a:prstGeom prst="rect">
            <a:avLst/>
          </a:prstGeom>
          <a:solidFill>
            <a:srgbClr val="DA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8B2687-C6A5-41BF-BB1E-C9105D140DF7}"/>
              </a:ext>
            </a:extLst>
          </p:cNvPr>
          <p:cNvSpPr/>
          <p:nvPr/>
        </p:nvSpPr>
        <p:spPr>
          <a:xfrm>
            <a:off x="8487669" y="626708"/>
            <a:ext cx="1008000" cy="4560164"/>
          </a:xfrm>
          <a:prstGeom prst="rect">
            <a:avLst/>
          </a:prstGeom>
          <a:solidFill>
            <a:srgbClr val="F6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DE3681-D1FD-42E0-AF61-BFFF20758287}"/>
              </a:ext>
            </a:extLst>
          </p:cNvPr>
          <p:cNvSpPr/>
          <p:nvPr/>
        </p:nvSpPr>
        <p:spPr>
          <a:xfrm>
            <a:off x="4452615" y="626708"/>
            <a:ext cx="1008000" cy="4560164"/>
          </a:xfrm>
          <a:prstGeom prst="rect">
            <a:avLst/>
          </a:prstGeom>
          <a:solidFill>
            <a:srgbClr val="F6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416664-6C4A-4FFC-8557-ED52F6B52B2A}"/>
              </a:ext>
            </a:extLst>
          </p:cNvPr>
          <p:cNvSpPr/>
          <p:nvPr/>
        </p:nvSpPr>
        <p:spPr>
          <a:xfrm>
            <a:off x="441129" y="626708"/>
            <a:ext cx="1008000" cy="4560164"/>
          </a:xfrm>
          <a:prstGeom prst="rect">
            <a:avLst/>
          </a:prstGeom>
          <a:solidFill>
            <a:srgbClr val="F6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3D5AAB2-F38A-40E5-AC82-BF09B677A7FA}"/>
              </a:ext>
            </a:extLst>
          </p:cNvPr>
          <p:cNvSpPr/>
          <p:nvPr/>
        </p:nvSpPr>
        <p:spPr>
          <a:xfrm>
            <a:off x="7481067" y="626708"/>
            <a:ext cx="1008000" cy="4560164"/>
          </a:xfrm>
          <a:prstGeom prst="rect">
            <a:avLst/>
          </a:prstGeom>
          <a:solidFill>
            <a:srgbClr val="E3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33E215-573E-4BDA-B0B4-DF9ABD02EB0F}"/>
              </a:ext>
            </a:extLst>
          </p:cNvPr>
          <p:cNvSpPr/>
          <p:nvPr/>
        </p:nvSpPr>
        <p:spPr>
          <a:xfrm>
            <a:off x="3458294" y="636738"/>
            <a:ext cx="1008000" cy="4560164"/>
          </a:xfrm>
          <a:prstGeom prst="rect">
            <a:avLst/>
          </a:prstGeom>
          <a:solidFill>
            <a:srgbClr val="E3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568F97-2068-4074-90CE-C084E3CB27D7}"/>
              </a:ext>
            </a:extLst>
          </p:cNvPr>
          <p:cNvSpPr txBox="1"/>
          <p:nvPr/>
        </p:nvSpPr>
        <p:spPr>
          <a:xfrm>
            <a:off x="438356" y="485928"/>
            <a:ext cx="1008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040F82-CC04-4A20-A058-86E3EC9D631F}"/>
              </a:ext>
            </a:extLst>
          </p:cNvPr>
          <p:cNvSpPr txBox="1"/>
          <p:nvPr/>
        </p:nvSpPr>
        <p:spPr>
          <a:xfrm>
            <a:off x="1444478" y="485928"/>
            <a:ext cx="1008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ABR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9D3D11-8CC9-4E22-AAA2-507EA58FC597}"/>
              </a:ext>
            </a:extLst>
          </p:cNvPr>
          <p:cNvSpPr txBox="1"/>
          <p:nvPr/>
        </p:nvSpPr>
        <p:spPr>
          <a:xfrm>
            <a:off x="2451773" y="485928"/>
            <a:ext cx="1008000" cy="369332"/>
          </a:xfrm>
          <a:prstGeom prst="rect">
            <a:avLst/>
          </a:prstGeom>
          <a:solidFill>
            <a:srgbClr val="C46A0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8EEF3B-89CF-44CF-9DCF-9D7069E79EFA}"/>
              </a:ext>
            </a:extLst>
          </p:cNvPr>
          <p:cNvSpPr txBox="1"/>
          <p:nvPr/>
        </p:nvSpPr>
        <p:spPr>
          <a:xfrm>
            <a:off x="4459529" y="485928"/>
            <a:ext cx="1008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JUL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17671D-94AD-4751-B4AE-8DB84CE36866}"/>
              </a:ext>
            </a:extLst>
          </p:cNvPr>
          <p:cNvSpPr txBox="1"/>
          <p:nvPr/>
        </p:nvSpPr>
        <p:spPr>
          <a:xfrm>
            <a:off x="3454277" y="485928"/>
            <a:ext cx="1008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JUN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F649013-B220-4349-8356-963BD3E1FE33}"/>
              </a:ext>
            </a:extLst>
          </p:cNvPr>
          <p:cNvSpPr txBox="1"/>
          <p:nvPr/>
        </p:nvSpPr>
        <p:spPr>
          <a:xfrm>
            <a:off x="5467189" y="486041"/>
            <a:ext cx="1008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AGO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79A104-FDF1-4401-8DDB-0F07E1676530}"/>
              </a:ext>
            </a:extLst>
          </p:cNvPr>
          <p:cNvSpPr txBox="1"/>
          <p:nvPr/>
        </p:nvSpPr>
        <p:spPr>
          <a:xfrm>
            <a:off x="6474073" y="485928"/>
            <a:ext cx="1008000" cy="369332"/>
          </a:xfrm>
          <a:prstGeom prst="rect">
            <a:avLst/>
          </a:prstGeom>
          <a:solidFill>
            <a:srgbClr val="C46A0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SEP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7226B1-800D-43C8-A9D3-BC197095AEE9}"/>
              </a:ext>
            </a:extLst>
          </p:cNvPr>
          <p:cNvSpPr txBox="1"/>
          <p:nvPr/>
        </p:nvSpPr>
        <p:spPr>
          <a:xfrm>
            <a:off x="7480617" y="485928"/>
            <a:ext cx="1008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OCT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BA829FF-93DC-43A1-8F31-EB26BCC62E15}"/>
              </a:ext>
            </a:extLst>
          </p:cNvPr>
          <p:cNvSpPr txBox="1"/>
          <p:nvPr/>
        </p:nvSpPr>
        <p:spPr>
          <a:xfrm>
            <a:off x="8483535" y="485928"/>
            <a:ext cx="1008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NOV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27B66D2-5689-4EAF-82E6-30306C8CB3C6}"/>
              </a:ext>
            </a:extLst>
          </p:cNvPr>
          <p:cNvGrpSpPr/>
          <p:nvPr/>
        </p:nvGrpSpPr>
        <p:grpSpPr>
          <a:xfrm>
            <a:off x="507491" y="898287"/>
            <a:ext cx="5261182" cy="218778"/>
            <a:chOff x="999634" y="2333154"/>
            <a:chExt cx="5261182" cy="256800"/>
          </a:xfrm>
        </p:grpSpPr>
        <p:sp>
          <p:nvSpPr>
            <p:cNvPr id="27" name="OTLSHAPE_T_529c3cfe76e3404a9c56719439db37c0_Shape">
              <a:extLst>
                <a:ext uri="{FF2B5EF4-FFF2-40B4-BE49-F238E27FC236}">
                  <a16:creationId xmlns:a16="http://schemas.microsoft.com/office/drawing/2014/main" id="{6FBB311D-7EA1-42F5-8EE5-AD81CD36C9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9634" y="2333154"/>
              <a:ext cx="827062" cy="252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28" name="OTLSHAPE_T_529c3cfe76e3404a9c56719439db37c0_Shape">
              <a:extLst>
                <a:ext uri="{FF2B5EF4-FFF2-40B4-BE49-F238E27FC236}">
                  <a16:creationId xmlns:a16="http://schemas.microsoft.com/office/drawing/2014/main" id="{11721E0B-090D-49F9-82CA-2F68FDC17B4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893058" y="2337954"/>
              <a:ext cx="4367758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623659"/>
                  </a:solidFill>
                  <a:latin typeface="Calibri" panose="020F0502020204030204"/>
                  <a:sym typeface="Helvetica Neue"/>
                </a:rPr>
                <a:t>02 Mar – 27 Mar </a:t>
              </a:r>
              <a:r>
                <a:rPr lang="es-MX" sz="1600" b="1" dirty="0">
                  <a:solidFill>
                    <a:srgbClr val="623659"/>
                  </a:solidFill>
                  <a:latin typeface="Calibri" panose="020F0502020204030204"/>
                  <a:sym typeface="Helvetica Neue"/>
                </a:rPr>
                <a:t>Censo 2020</a:t>
              </a:r>
              <a:endParaRPr lang="es-MX" sz="1400" b="1" dirty="0">
                <a:solidFill>
                  <a:srgbClr val="623659"/>
                </a:solidFill>
                <a:latin typeface="Calibri" panose="020F0502020204030204"/>
                <a:sym typeface="Helvetica Neue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2A7D694-AE37-4473-8DD2-EE26E3A38375}"/>
              </a:ext>
            </a:extLst>
          </p:cNvPr>
          <p:cNvSpPr/>
          <p:nvPr/>
        </p:nvSpPr>
        <p:spPr>
          <a:xfrm>
            <a:off x="9518095" y="664303"/>
            <a:ext cx="1008000" cy="4560164"/>
          </a:xfrm>
          <a:prstGeom prst="rect">
            <a:avLst/>
          </a:prstGeom>
          <a:solidFill>
            <a:srgbClr val="DA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0FA1F25-9E62-42F7-B539-9298A7176D7A}"/>
              </a:ext>
            </a:extLst>
          </p:cNvPr>
          <p:cNvSpPr txBox="1"/>
          <p:nvPr/>
        </p:nvSpPr>
        <p:spPr>
          <a:xfrm>
            <a:off x="9490290" y="485928"/>
            <a:ext cx="1008000" cy="369332"/>
          </a:xfrm>
          <a:prstGeom prst="rect">
            <a:avLst/>
          </a:prstGeom>
          <a:solidFill>
            <a:srgbClr val="006E6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DIC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76E2CF-4A48-4737-A3B0-C8AC389F4738}"/>
              </a:ext>
            </a:extLst>
          </p:cNvPr>
          <p:cNvSpPr/>
          <p:nvPr/>
        </p:nvSpPr>
        <p:spPr>
          <a:xfrm>
            <a:off x="10502421" y="626708"/>
            <a:ext cx="1250722" cy="4560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C43F84F-B84E-4943-867F-96D6207528CB}"/>
              </a:ext>
            </a:extLst>
          </p:cNvPr>
          <p:cNvSpPr txBox="1"/>
          <p:nvPr/>
        </p:nvSpPr>
        <p:spPr>
          <a:xfrm>
            <a:off x="10496258" y="485928"/>
            <a:ext cx="125072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ENE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FB47296-D42E-4D7F-A476-30EDA37B05ED}"/>
              </a:ext>
            </a:extLst>
          </p:cNvPr>
          <p:cNvGrpSpPr/>
          <p:nvPr/>
        </p:nvGrpSpPr>
        <p:grpSpPr>
          <a:xfrm>
            <a:off x="1056688" y="4096451"/>
            <a:ext cx="11054052" cy="481946"/>
            <a:chOff x="1056688" y="5629807"/>
            <a:chExt cx="11054052" cy="481946"/>
          </a:xfrm>
        </p:grpSpPr>
        <p:sp>
          <p:nvSpPr>
            <p:cNvPr id="34" name="OTLSHAPE_T_529c3cfe76e3404a9c56719439db37c0_Shape">
              <a:extLst>
                <a:ext uri="{FF2B5EF4-FFF2-40B4-BE49-F238E27FC236}">
                  <a16:creationId xmlns:a16="http://schemas.microsoft.com/office/drawing/2014/main" id="{7CEDD4FE-DF57-4365-A491-E5CB4780065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54169" y="5766311"/>
              <a:ext cx="3399007" cy="216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35" name="OTLSHAPE_T_529c3cfe76e3404a9c56719439db37c0_Shape">
              <a:extLst>
                <a:ext uri="{FF2B5EF4-FFF2-40B4-BE49-F238E27FC236}">
                  <a16:creationId xmlns:a16="http://schemas.microsoft.com/office/drawing/2014/main" id="{D12182CC-314C-47DB-81F1-7EC4AED1815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13716" y="5787608"/>
              <a:ext cx="489906" cy="216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solidFill>
                <a:srgbClr val="119CAE"/>
              </a:solidFill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36" name="OTLSHAPE_T_529c3cfe76e3404a9c56719439db37c0_Shape">
              <a:extLst>
                <a:ext uri="{FF2B5EF4-FFF2-40B4-BE49-F238E27FC236}">
                  <a16:creationId xmlns:a16="http://schemas.microsoft.com/office/drawing/2014/main" id="{48940553-0E44-4B26-9276-9C7B55C52F9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629016" y="5629807"/>
              <a:ext cx="2481724" cy="4819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17 Nov – </a:t>
              </a:r>
              <a:r>
                <a:rPr lang="es-MX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27 Nov </a:t>
              </a:r>
              <a:br>
                <a:rPr lang="es-MX" sz="1400" b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</a:b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Liberación de cifras</a:t>
              </a:r>
              <a:endParaRPr lang="es-MX" sz="1400" b="1" dirty="0">
                <a:solidFill>
                  <a:srgbClr val="7030A0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37" name="OTLSHAPE_T_529c3cfe76e3404a9c56719439db37c0_Shape">
              <a:extLst>
                <a:ext uri="{FF2B5EF4-FFF2-40B4-BE49-F238E27FC236}">
                  <a16:creationId xmlns:a16="http://schemas.microsoft.com/office/drawing/2014/main" id="{531F3343-DA0D-42B8-9547-DA4990C3986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56688" y="5722711"/>
              <a:ext cx="3012929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25 Jun – 01 Oct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760900C-0DC9-420D-9BC7-F47AE2090DCB}"/>
              </a:ext>
            </a:extLst>
          </p:cNvPr>
          <p:cNvGrpSpPr/>
          <p:nvPr/>
        </p:nvGrpSpPr>
        <p:grpSpPr>
          <a:xfrm>
            <a:off x="1512969" y="4731538"/>
            <a:ext cx="9945502" cy="334123"/>
            <a:chOff x="1512969" y="6801426"/>
            <a:chExt cx="9945502" cy="334123"/>
          </a:xfrm>
        </p:grpSpPr>
        <p:sp>
          <p:nvSpPr>
            <p:cNvPr id="39" name="OTLSHAPE_T_529c3cfe76e3404a9c56719439db37c0_Shape">
              <a:extLst>
                <a:ext uri="{FF2B5EF4-FFF2-40B4-BE49-F238E27FC236}">
                  <a16:creationId xmlns:a16="http://schemas.microsoft.com/office/drawing/2014/main" id="{16D8B3C7-AEF6-46EB-AE67-65D50479F7B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44659" y="6825455"/>
              <a:ext cx="2905517" cy="216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40" name="OTLSHAPE_T_529c3cfe76e3404a9c56719439db37c0_Shape">
              <a:extLst>
                <a:ext uri="{FF2B5EF4-FFF2-40B4-BE49-F238E27FC236}">
                  <a16:creationId xmlns:a16="http://schemas.microsoft.com/office/drawing/2014/main" id="{847D758F-CCAF-46A8-843E-CEE08AA7680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12969" y="6801426"/>
              <a:ext cx="3034978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06 Jul – 01 Oct</a:t>
              </a:r>
              <a:endParaRPr lang="es-MX" sz="12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41" name="OTLSHAPE_T_529c3cfe76e3404a9c56719439db37c0_Shape">
              <a:extLst>
                <a:ext uri="{FF2B5EF4-FFF2-40B4-BE49-F238E27FC236}">
                  <a16:creationId xmlns:a16="http://schemas.microsoft.com/office/drawing/2014/main" id="{5CBDBBE4-80EA-4FDD-8307-E8D08A68994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013715" y="6883549"/>
              <a:ext cx="601237" cy="216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solidFill>
                <a:srgbClr val="119CAE"/>
              </a:solidFill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42" name="OTLSHAPE_T_529c3cfe76e3404a9c56719439db37c0_Shape">
              <a:extLst>
                <a:ext uri="{FF2B5EF4-FFF2-40B4-BE49-F238E27FC236}">
                  <a16:creationId xmlns:a16="http://schemas.microsoft.com/office/drawing/2014/main" id="{ED2FB5D8-853C-4A01-970C-DFDE54BC1AE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771795" y="6883549"/>
              <a:ext cx="1686676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17 Nov – </a:t>
              </a:r>
              <a:r>
                <a:rPr lang="es-MX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2 Dic</a:t>
              </a:r>
              <a:endParaRPr lang="es-MX" sz="1600" b="1" dirty="0">
                <a:solidFill>
                  <a:prstClr val="black"/>
                </a:solidFill>
                <a:latin typeface="Calibri" panose="020F0502020204030204"/>
                <a:sym typeface="Helvetica Neue"/>
              </a:endParaRPr>
            </a:p>
            <a:p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Explotación</a:t>
              </a:r>
              <a:endParaRPr lang="es-MX" sz="1400" b="1" dirty="0">
                <a:solidFill>
                  <a:srgbClr val="7030A0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D48E0DE8-9368-4DEF-B1E2-39367595D543}"/>
              </a:ext>
            </a:extLst>
          </p:cNvPr>
          <p:cNvGrpSpPr/>
          <p:nvPr/>
        </p:nvGrpSpPr>
        <p:grpSpPr>
          <a:xfrm>
            <a:off x="984968" y="2312050"/>
            <a:ext cx="8372087" cy="268703"/>
            <a:chOff x="984967" y="3719885"/>
            <a:chExt cx="8372087" cy="268703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2A96E987-3961-4BA8-8069-9C05859D645C}"/>
                </a:ext>
              </a:extLst>
            </p:cNvPr>
            <p:cNvGrpSpPr/>
            <p:nvPr/>
          </p:nvGrpSpPr>
          <p:grpSpPr>
            <a:xfrm>
              <a:off x="1175089" y="3719885"/>
              <a:ext cx="8181965" cy="268703"/>
              <a:chOff x="1667232" y="3561121"/>
              <a:chExt cx="8181965" cy="268703"/>
            </a:xfrm>
          </p:grpSpPr>
          <p:sp>
            <p:nvSpPr>
              <p:cNvPr id="46" name="OTLSHAPE_T_529c3cfe76e3404a9c56719439db37c0_Shape">
                <a:extLst>
                  <a:ext uri="{FF2B5EF4-FFF2-40B4-BE49-F238E27FC236}">
                    <a16:creationId xmlns:a16="http://schemas.microsoft.com/office/drawing/2014/main" id="{948D0EC4-B845-43BF-B7B2-0F76373F1CF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1667232" y="3605725"/>
                <a:ext cx="1522584" cy="21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47" name="OTLSHAPE_T_529c3cfe76e3404a9c56719439db37c0_Shape">
                <a:extLst>
                  <a:ext uri="{FF2B5EF4-FFF2-40B4-BE49-F238E27FC236}">
                    <a16:creationId xmlns:a16="http://schemas.microsoft.com/office/drawing/2014/main" id="{147DC8E2-4FD7-48C8-AC62-2127E0E90A6E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3261006" y="3561121"/>
                <a:ext cx="1429416" cy="26234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16 Mar – 08 May</a:t>
                </a:r>
              </a:p>
            </p:txBody>
          </p:sp>
          <p:sp>
            <p:nvSpPr>
              <p:cNvPr id="48" name="OTLSHAPE_T_529c3cfe76e3404a9c56719439db37c0_Shape">
                <a:extLst>
                  <a:ext uri="{FF2B5EF4-FFF2-40B4-BE49-F238E27FC236}">
                    <a16:creationId xmlns:a16="http://schemas.microsoft.com/office/drawing/2014/main" id="{4ECF33AE-8B30-474B-945F-F33D2EAC00C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528211" y="3577824"/>
                <a:ext cx="2320986" cy="252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17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Ago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– 11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Sep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 </a:t>
                </a:r>
                <a:r>
                  <a:rPr lang="es-MX" sz="1600" b="1" dirty="0">
                    <a:solidFill>
                      <a:srgbClr val="7030A0"/>
                    </a:solidFill>
                    <a:latin typeface="Calibri" panose="020F0502020204030204"/>
                    <a:sym typeface="Helvetica Neue"/>
                  </a:rPr>
                  <a:t>Codificación</a:t>
                </a:r>
              </a:p>
            </p:txBody>
          </p:sp>
          <p:sp>
            <p:nvSpPr>
              <p:cNvPr id="49" name="OTLSHAPE_T_529c3cfe76e3404a9c56719439db37c0_Shape">
                <a:extLst>
                  <a:ext uri="{FF2B5EF4-FFF2-40B4-BE49-F238E27FC236}">
                    <a16:creationId xmlns:a16="http://schemas.microsoft.com/office/drawing/2014/main" id="{635650E1-81BD-49E0-8CBC-E9EFFD620A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6479361" y="3610914"/>
                <a:ext cx="978847" cy="216000"/>
              </a:xfrm>
              <a:prstGeom prst="rect">
                <a:avLst/>
              </a:prstGeom>
              <a:solidFill>
                <a:srgbClr val="F59A28"/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</p:grpSp>
        <p:sp>
          <p:nvSpPr>
            <p:cNvPr id="45" name="OTLSHAPE_T_529c3cfe76e3404a9c56719439db37c0_Shape">
              <a:extLst>
                <a:ext uri="{FF2B5EF4-FFF2-40B4-BE49-F238E27FC236}">
                  <a16:creationId xmlns:a16="http://schemas.microsoft.com/office/drawing/2014/main" id="{662B74D4-EC6C-4FD5-A660-4D2470D860A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84967" y="3765619"/>
              <a:ext cx="190122" cy="216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9B0D3AEC-E9CD-4F85-9092-9303140A8D9E}"/>
              </a:ext>
            </a:extLst>
          </p:cNvPr>
          <p:cNvGrpSpPr/>
          <p:nvPr/>
        </p:nvGrpSpPr>
        <p:grpSpPr>
          <a:xfrm>
            <a:off x="1086183" y="2666413"/>
            <a:ext cx="10358998" cy="272649"/>
            <a:chOff x="1578326" y="3910661"/>
            <a:chExt cx="10358998" cy="272649"/>
          </a:xfrm>
        </p:grpSpPr>
        <p:sp>
          <p:nvSpPr>
            <p:cNvPr id="51" name="OTLSHAPE_T_529c3cfe76e3404a9c56719439db37c0_Shape">
              <a:extLst>
                <a:ext uri="{FF2B5EF4-FFF2-40B4-BE49-F238E27FC236}">
                  <a16:creationId xmlns:a16="http://schemas.microsoft.com/office/drawing/2014/main" id="{F4D4A871-D474-465C-8BF4-C64D4F8FC55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578326" y="3967310"/>
              <a:ext cx="3435936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52" name="OTLSHAPE_T_529c3cfe76e3404a9c56719439db37c0_Shape">
              <a:extLst>
                <a:ext uri="{FF2B5EF4-FFF2-40B4-BE49-F238E27FC236}">
                  <a16:creationId xmlns:a16="http://schemas.microsoft.com/office/drawing/2014/main" id="{1A29400A-3E5C-4F8B-9B9B-F2F48EE1BE3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51545" y="3910661"/>
              <a:ext cx="3085779" cy="19886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4 Jul – 23 Oct  </a:t>
              </a: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Validación Automática</a:t>
              </a:r>
            </a:p>
          </p:txBody>
        </p:sp>
        <p:sp>
          <p:nvSpPr>
            <p:cNvPr id="53" name="OTLSHAPE_T_529c3cfe76e3404a9c56719439db37c0_Shape">
              <a:extLst>
                <a:ext uri="{FF2B5EF4-FFF2-40B4-BE49-F238E27FC236}">
                  <a16:creationId xmlns:a16="http://schemas.microsoft.com/office/drawing/2014/main" id="{7B71C97E-EFDA-4A98-B973-060C56062BC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14261" y="3960533"/>
              <a:ext cx="3784807" cy="216000"/>
            </a:xfrm>
            <a:prstGeom prst="rect">
              <a:avLst/>
            </a:prstGeom>
            <a:solidFill>
              <a:srgbClr val="F59A28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54" name="OTLSHAPE_T_529c3cfe76e3404a9c56719439db37c0_Shape">
              <a:extLst>
                <a:ext uri="{FF2B5EF4-FFF2-40B4-BE49-F238E27FC236}">
                  <a16:creationId xmlns:a16="http://schemas.microsoft.com/office/drawing/2014/main" id="{6FF48119-F309-4DA3-BD38-9B89F6C68C7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442764" y="3945098"/>
              <a:ext cx="2820687" cy="23177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ln w="3175">
                    <a:noFill/>
                  </a:ln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23 Mar – 03 Jul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1252F8E-9FEA-47F9-9C71-A51D1BD9272A}"/>
              </a:ext>
            </a:extLst>
          </p:cNvPr>
          <p:cNvGrpSpPr/>
          <p:nvPr/>
        </p:nvGrpSpPr>
        <p:grpSpPr>
          <a:xfrm>
            <a:off x="1908174" y="3417836"/>
            <a:ext cx="10231831" cy="338294"/>
            <a:chOff x="2400317" y="4438399"/>
            <a:chExt cx="10231831" cy="338294"/>
          </a:xfrm>
        </p:grpSpPr>
        <p:sp>
          <p:nvSpPr>
            <p:cNvPr id="56" name="OTLSHAPE_T_529c3cfe76e3404a9c56719439db37c0_Shape">
              <a:extLst>
                <a:ext uri="{FF2B5EF4-FFF2-40B4-BE49-F238E27FC236}">
                  <a16:creationId xmlns:a16="http://schemas.microsoft.com/office/drawing/2014/main" id="{77E31AD6-DD0E-492A-8549-1341E8F8C10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00317" y="4452261"/>
              <a:ext cx="3141331" cy="216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57" name="OTLSHAPE_T_529c3cfe76e3404a9c56719439db37c0_Shape">
              <a:extLst>
                <a:ext uri="{FF2B5EF4-FFF2-40B4-BE49-F238E27FC236}">
                  <a16:creationId xmlns:a16="http://schemas.microsoft.com/office/drawing/2014/main" id="{B9E07DE7-B44F-47AD-BFB7-082A6078194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06325" y="4438399"/>
              <a:ext cx="1290190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15 Abr – 17 Jul</a:t>
              </a:r>
            </a:p>
          </p:txBody>
        </p:sp>
        <p:sp>
          <p:nvSpPr>
            <p:cNvPr id="58" name="OTLSHAPE_T_529c3cfe76e3404a9c56719439db37c0_Shape">
              <a:extLst>
                <a:ext uri="{FF2B5EF4-FFF2-40B4-BE49-F238E27FC236}">
                  <a16:creationId xmlns:a16="http://schemas.microsoft.com/office/drawing/2014/main" id="{5FC46BCF-A3D8-47FF-8222-B9FA8A1C9DF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546369" y="4524693"/>
              <a:ext cx="3085779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500"/>
                </a:lnSpc>
              </a:pPr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17 Jul – 13 Nov   </a:t>
              </a: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Actualización       </a:t>
              </a:r>
            </a:p>
            <a:p>
              <a:pPr>
                <a:lnSpc>
                  <a:spcPts val="1500"/>
                </a:lnSpc>
              </a:pP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                            cartográfica</a:t>
              </a:r>
            </a:p>
          </p:txBody>
        </p:sp>
        <p:sp>
          <p:nvSpPr>
            <p:cNvPr id="59" name="OTLSHAPE_T_529c3cfe76e3404a9c56719439db37c0_Shape">
              <a:extLst>
                <a:ext uri="{FF2B5EF4-FFF2-40B4-BE49-F238E27FC236}">
                  <a16:creationId xmlns:a16="http://schemas.microsoft.com/office/drawing/2014/main" id="{7818B934-37B4-4C0B-8A57-C23FCF750AC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41648" y="4456639"/>
              <a:ext cx="3892232" cy="216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D3E8B546-0BF9-45BF-8E2C-0E423BFF296A}"/>
              </a:ext>
            </a:extLst>
          </p:cNvPr>
          <p:cNvGrpSpPr/>
          <p:nvPr/>
        </p:nvGrpSpPr>
        <p:grpSpPr>
          <a:xfrm>
            <a:off x="646761" y="5552718"/>
            <a:ext cx="3424748" cy="252000"/>
            <a:chOff x="124232" y="4892770"/>
            <a:chExt cx="3424748" cy="252000"/>
          </a:xfrm>
        </p:grpSpPr>
        <p:sp>
          <p:nvSpPr>
            <p:cNvPr id="61" name="OTLSHAPE_T_529c3cfe76e3404a9c56719439db37c0_Shape">
              <a:extLst>
                <a:ext uri="{FF2B5EF4-FFF2-40B4-BE49-F238E27FC236}">
                  <a16:creationId xmlns:a16="http://schemas.microsoft.com/office/drawing/2014/main" id="{B19BA3ED-ACDF-494C-8B96-8E4C0FA1B7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62" name="OTLSHAPE_T_529c3cfe76e3404a9c56719439db37c0_Shape">
              <a:extLst>
                <a:ext uri="{FF2B5EF4-FFF2-40B4-BE49-F238E27FC236}">
                  <a16:creationId xmlns:a16="http://schemas.microsoft.com/office/drawing/2014/main" id="{74224EE3-4365-4DFC-A0ED-4AC9ACD4A44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3365" y="4892770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Realizado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en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modalidad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de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Trabajo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en casa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7938F267-E02F-4CA4-B7CE-88E0F15EF3B6}"/>
              </a:ext>
            </a:extLst>
          </p:cNvPr>
          <p:cNvGrpSpPr/>
          <p:nvPr/>
        </p:nvGrpSpPr>
        <p:grpSpPr>
          <a:xfrm>
            <a:off x="643704" y="5817537"/>
            <a:ext cx="3427804" cy="252000"/>
            <a:chOff x="124232" y="4904708"/>
            <a:chExt cx="3427804" cy="252000"/>
          </a:xfrm>
        </p:grpSpPr>
        <p:sp>
          <p:nvSpPr>
            <p:cNvPr id="64" name="OTLSHAPE_T_529c3cfe76e3404a9c56719439db37c0_Shape">
              <a:extLst>
                <a:ext uri="{FF2B5EF4-FFF2-40B4-BE49-F238E27FC236}">
                  <a16:creationId xmlns:a16="http://schemas.microsoft.com/office/drawing/2014/main" id="{AA063BCE-026B-4028-A68A-A6D80A7B4C1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rgbClr val="C4C4C4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65" name="OTLSHAPE_T_529c3cfe76e3404a9c56719439db37c0_Shape">
              <a:extLst>
                <a:ext uri="{FF2B5EF4-FFF2-40B4-BE49-F238E27FC236}">
                  <a16:creationId xmlns:a16="http://schemas.microsoft.com/office/drawing/2014/main" id="{0420C9A5-3046-4026-B65E-62FF041B8E0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6421" y="4904708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Cancelado / Suspendido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544B8C11-737D-4E1F-A73B-08EF3AF08984}"/>
              </a:ext>
            </a:extLst>
          </p:cNvPr>
          <p:cNvGrpSpPr/>
          <p:nvPr/>
        </p:nvGrpSpPr>
        <p:grpSpPr>
          <a:xfrm>
            <a:off x="5358802" y="5318898"/>
            <a:ext cx="3455409" cy="252000"/>
            <a:chOff x="124232" y="4911832"/>
            <a:chExt cx="3455409" cy="252000"/>
          </a:xfrm>
        </p:grpSpPr>
        <p:sp>
          <p:nvSpPr>
            <p:cNvPr id="67" name="OTLSHAPE_T_529c3cfe76e3404a9c56719439db37c0_Shape">
              <a:extLst>
                <a:ext uri="{FF2B5EF4-FFF2-40B4-BE49-F238E27FC236}">
                  <a16:creationId xmlns:a16="http://schemas.microsoft.com/office/drawing/2014/main" id="{A99C689A-3E42-426A-9C51-71761A7409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rgbClr val="F59A28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68" name="OTLSHAPE_T_529c3cfe76e3404a9c56719439db37c0_Shape">
              <a:extLst>
                <a:ext uri="{FF2B5EF4-FFF2-40B4-BE49-F238E27FC236}">
                  <a16:creationId xmlns:a16="http://schemas.microsoft.com/office/drawing/2014/main" id="{F7A3A0A0-5D43-4205-A186-85176C186C4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4026" y="4911832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Periodo Adicional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C1E98856-3518-4CDE-A701-DFEF5DCB9A0F}"/>
              </a:ext>
            </a:extLst>
          </p:cNvPr>
          <p:cNvGrpSpPr/>
          <p:nvPr/>
        </p:nvGrpSpPr>
        <p:grpSpPr>
          <a:xfrm>
            <a:off x="5358802" y="5557602"/>
            <a:ext cx="3455409" cy="252000"/>
            <a:chOff x="124232" y="4911832"/>
            <a:chExt cx="3455409" cy="252000"/>
          </a:xfrm>
        </p:grpSpPr>
        <p:sp>
          <p:nvSpPr>
            <p:cNvPr id="70" name="OTLSHAPE_T_529c3cfe76e3404a9c56719439db37c0_Shape">
              <a:extLst>
                <a:ext uri="{FF2B5EF4-FFF2-40B4-BE49-F238E27FC236}">
                  <a16:creationId xmlns:a16="http://schemas.microsoft.com/office/drawing/2014/main" id="{155550B8-C232-4835-A42F-5330A927E85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4232" y="4947832"/>
              <a:ext cx="190122" cy="180000"/>
            </a:xfrm>
            <a:prstGeom prst="rect">
              <a:avLst/>
            </a:prstGeom>
            <a:solidFill>
              <a:srgbClr val="119CAE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71" name="OTLSHAPE_T_529c3cfe76e3404a9c56719439db37c0_Shape">
              <a:extLst>
                <a:ext uri="{FF2B5EF4-FFF2-40B4-BE49-F238E27FC236}">
                  <a16:creationId xmlns:a16="http://schemas.microsoft.com/office/drawing/2014/main" id="{0D8A0C11-05C1-435A-8A07-F50628C1AC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4026" y="4911832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Reprogramado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3E1AC813-8298-47A0-BE65-2204B193152F}"/>
              </a:ext>
            </a:extLst>
          </p:cNvPr>
          <p:cNvGrpSpPr/>
          <p:nvPr/>
        </p:nvGrpSpPr>
        <p:grpSpPr>
          <a:xfrm>
            <a:off x="643705" y="5318898"/>
            <a:ext cx="3415573" cy="252000"/>
            <a:chOff x="164068" y="4911832"/>
            <a:chExt cx="3415573" cy="252000"/>
          </a:xfrm>
        </p:grpSpPr>
        <p:sp>
          <p:nvSpPr>
            <p:cNvPr id="73" name="OTLSHAPE_T_529c3cfe76e3404a9c56719439db37c0_Shape">
              <a:extLst>
                <a:ext uri="{FF2B5EF4-FFF2-40B4-BE49-F238E27FC236}">
                  <a16:creationId xmlns:a16="http://schemas.microsoft.com/office/drawing/2014/main" id="{68AB44C0-4E2A-4A65-832C-B2D448DE24D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4068" y="4947831"/>
              <a:ext cx="190122" cy="180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74" name="OTLSHAPE_T_529c3cfe76e3404a9c56719439db37c0_Shape">
              <a:extLst>
                <a:ext uri="{FF2B5EF4-FFF2-40B4-BE49-F238E27FC236}">
                  <a16:creationId xmlns:a16="http://schemas.microsoft.com/office/drawing/2014/main" id="{9FA34922-FDAC-4329-B629-C57B6ACAE3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4026" y="4911832"/>
              <a:ext cx="3185615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Realizado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de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acuerdo</a:t>
              </a:r>
              <a:r>
                <a:rPr lang="en-US" sz="12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 al </a:t>
              </a:r>
              <a:r>
                <a:rPr lang="en-US" sz="1200" b="1" dirty="0" err="1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programa</a:t>
              </a:r>
              <a:endPara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548EC664-8AED-4D86-9FC3-CB2D469674E3}"/>
              </a:ext>
            </a:extLst>
          </p:cNvPr>
          <p:cNvGrpSpPr/>
          <p:nvPr/>
        </p:nvGrpSpPr>
        <p:grpSpPr>
          <a:xfrm>
            <a:off x="2670049" y="3776248"/>
            <a:ext cx="4418676" cy="252000"/>
            <a:chOff x="3162192" y="4812968"/>
            <a:chExt cx="4418676" cy="252000"/>
          </a:xfrm>
        </p:grpSpPr>
        <p:sp>
          <p:nvSpPr>
            <p:cNvPr id="76" name="OTLSHAPE_T_529c3cfe76e3404a9c56719439db37c0_Shape">
              <a:extLst>
                <a:ext uri="{FF2B5EF4-FFF2-40B4-BE49-F238E27FC236}">
                  <a16:creationId xmlns:a16="http://schemas.microsoft.com/office/drawing/2014/main" id="{42BE3747-F5D2-47D4-B0C9-B50B761B26A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62192" y="4847009"/>
              <a:ext cx="233226" cy="180000"/>
            </a:xfrm>
            <a:prstGeom prst="rect">
              <a:avLst/>
            </a:prstGeom>
            <a:solidFill>
              <a:srgbClr val="F59A28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0095A9"/>
                </a:solidFill>
                <a:latin typeface="Calibri" panose="020F0502020204030204"/>
                <a:sym typeface="Helvetica Neue"/>
              </a:endParaRPr>
            </a:p>
          </p:txBody>
        </p:sp>
        <p:sp>
          <p:nvSpPr>
            <p:cNvPr id="77" name="OTLSHAPE_T_529c3cfe76e3404a9c56719439db37c0_Shape">
              <a:extLst>
                <a:ext uri="{FF2B5EF4-FFF2-40B4-BE49-F238E27FC236}">
                  <a16:creationId xmlns:a16="http://schemas.microsoft.com/office/drawing/2014/main" id="{744A029B-F8DE-44D4-A6F2-4C7F0DE468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66782" y="4812968"/>
              <a:ext cx="4114086" cy="252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rPr>
                <a:t>7 May – 12 May   </a:t>
              </a:r>
              <a:r>
                <a:rPr lang="es-MX" sz="1600" b="1" dirty="0">
                  <a:solidFill>
                    <a:srgbClr val="7030A0"/>
                  </a:solidFill>
                  <a:latin typeface="Calibri" panose="020F0502020204030204"/>
                  <a:sym typeface="Helvetica Neue"/>
                </a:rPr>
                <a:t>Preliberación de cifras</a:t>
              </a:r>
              <a:endParaRPr lang="es-MX" sz="1400" b="1" dirty="0">
                <a:solidFill>
                  <a:srgbClr val="7030A0"/>
                </a:solidFill>
                <a:latin typeface="Calibri" panose="020F0502020204030204"/>
                <a:sym typeface="Helvetica Neue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453038" y="1632110"/>
            <a:ext cx="9753060" cy="324573"/>
            <a:chOff x="1442180" y="1892400"/>
            <a:chExt cx="9753060" cy="324573"/>
          </a:xfrm>
        </p:grpSpPr>
        <p:grpSp>
          <p:nvGrpSpPr>
            <p:cNvPr id="79" name="Grupo 78"/>
            <p:cNvGrpSpPr/>
            <p:nvPr/>
          </p:nvGrpSpPr>
          <p:grpSpPr>
            <a:xfrm>
              <a:off x="1446945" y="1892400"/>
              <a:ext cx="9748295" cy="324573"/>
              <a:chOff x="1446945" y="1892400"/>
              <a:chExt cx="9748295" cy="324573"/>
            </a:xfrm>
          </p:grpSpPr>
          <p:sp>
            <p:nvSpPr>
              <p:cNvPr id="81" name="OTLSHAPE_T_529c3cfe76e3404a9c56719439db37c0_Shape">
                <a:extLst>
                  <a:ext uri="{FF2B5EF4-FFF2-40B4-BE49-F238E27FC236}">
                    <a16:creationId xmlns:a16="http://schemas.microsoft.com/office/drawing/2014/main" id="{EDE55833-531B-4B0F-B9CF-28E1F118C84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446945" y="1928400"/>
                <a:ext cx="1003603" cy="21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82" name="OTLSHAPE_T_529c3cfe76e3404a9c56719439db37c0_Shape">
                <a:extLst>
                  <a:ext uri="{FF2B5EF4-FFF2-40B4-BE49-F238E27FC236}">
                    <a16:creationId xmlns:a16="http://schemas.microsoft.com/office/drawing/2014/main" id="{996B5326-FAC2-4639-A6C6-D9AAF48AE63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388809" y="1938333"/>
                <a:ext cx="4806431" cy="27864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16 Jun – 21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Ago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  </a:t>
                </a:r>
                <a:r>
                  <a:rPr lang="es-MX" sz="1600" b="1" dirty="0">
                    <a:solidFill>
                      <a:srgbClr val="7030A0"/>
                    </a:solidFill>
                    <a:latin typeface="Calibri" panose="020F0502020204030204"/>
                    <a:sym typeface="Helvetica Neue"/>
                  </a:rPr>
                  <a:t>Captura</a:t>
                </a:r>
                <a:endParaRPr lang="es-MX" sz="1200" b="1" dirty="0">
                  <a:solidFill>
                    <a:srgbClr val="FF0000"/>
                  </a:solidFill>
                  <a:latin typeface="Calibri" panose="020F0502020204030204"/>
                  <a:sym typeface="Helvetica Neue"/>
                </a:endParaRPr>
              </a:p>
              <a:p>
                <a:endParaRPr lang="es-MX" sz="14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83" name="OTLSHAPE_T_529c3cfe76e3404a9c56719439db37c0_Shape">
                <a:extLst>
                  <a:ext uri="{FF2B5EF4-FFF2-40B4-BE49-F238E27FC236}">
                    <a16:creationId xmlns:a16="http://schemas.microsoft.com/office/drawing/2014/main" id="{9E3FE8CA-D557-4020-BA17-8BAA37475A4D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3958668" y="1913149"/>
                <a:ext cx="2338852" cy="216000"/>
              </a:xfrm>
              <a:prstGeom prst="rect">
                <a:avLst/>
              </a:prstGeom>
              <a:solidFill>
                <a:srgbClr val="119CAE"/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84" name="OTLSHAPE_T_529c3cfe76e3404a9c56719439db37c0_Shape">
                <a:extLst>
                  <a:ext uri="{FF2B5EF4-FFF2-40B4-BE49-F238E27FC236}">
                    <a16:creationId xmlns:a16="http://schemas.microsoft.com/office/drawing/2014/main" id="{E1403366-DC81-4E1C-8AE1-0DDE009A775E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503076" y="1892400"/>
                <a:ext cx="1475493" cy="252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30 Mar – 30 Abr </a:t>
                </a:r>
              </a:p>
            </p:txBody>
          </p:sp>
        </p:grpSp>
        <p:sp>
          <p:nvSpPr>
            <p:cNvPr id="80" name="OTLSHAPE_T_529c3cfe76e3404a9c56719439db37c0_Shape">
              <a:extLst>
                <a:ext uri="{FF2B5EF4-FFF2-40B4-BE49-F238E27FC236}">
                  <a16:creationId xmlns:a16="http://schemas.microsoft.com/office/drawing/2014/main" id="{662B74D4-EC6C-4FD5-A660-4D2470D860A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42180" y="1925181"/>
              <a:ext cx="547575" cy="216000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sp>
        <p:nvSpPr>
          <p:cNvPr id="85" name="OTLSHAPE_T_529c3cfe76e3404a9c56719439db37c0_Shape">
            <a:extLst>
              <a:ext uri="{FF2B5EF4-FFF2-40B4-BE49-F238E27FC236}">
                <a16:creationId xmlns:a16="http://schemas.microsoft.com/office/drawing/2014/main" id="{662B74D4-EC6C-4FD5-A660-4D2470D860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5868" y="2715836"/>
            <a:ext cx="1141645" cy="216000"/>
          </a:xfrm>
          <a:prstGeom prst="rect">
            <a:avLst/>
          </a:prstGeom>
          <a:solidFill>
            <a:srgbClr val="00B050"/>
          </a:solidFill>
          <a:ln w="1587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5273133" y="5785338"/>
            <a:ext cx="604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7030A0"/>
                </a:solidFill>
                <a:latin typeface="Calibri" panose="020F0502020204030204"/>
                <a:sym typeface="Helvetica Neue"/>
              </a:rPr>
              <a:t>-- Procesos subsecuentes y sujetos a término de verificación</a:t>
            </a:r>
          </a:p>
        </p:txBody>
      </p:sp>
      <p:sp>
        <p:nvSpPr>
          <p:cNvPr id="87" name="Rectángulo 86"/>
          <p:cNvSpPr/>
          <p:nvPr/>
        </p:nvSpPr>
        <p:spPr>
          <a:xfrm>
            <a:off x="438357" y="1585946"/>
            <a:ext cx="11339015" cy="3639984"/>
          </a:xfrm>
          <a:prstGeom prst="rect">
            <a:avLst/>
          </a:prstGeom>
          <a:noFill/>
          <a:ln w="412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grpSp>
        <p:nvGrpSpPr>
          <p:cNvPr id="88" name="Grupo 87"/>
          <p:cNvGrpSpPr/>
          <p:nvPr/>
        </p:nvGrpSpPr>
        <p:grpSpPr>
          <a:xfrm>
            <a:off x="1144246" y="1212982"/>
            <a:ext cx="10441283" cy="339070"/>
            <a:chOff x="1160361" y="2223497"/>
            <a:chExt cx="10441283" cy="350036"/>
          </a:xfrm>
        </p:grpSpPr>
        <p:grpSp>
          <p:nvGrpSpPr>
            <p:cNvPr id="89" name="Grupo 88"/>
            <p:cNvGrpSpPr/>
            <p:nvPr/>
          </p:nvGrpSpPr>
          <p:grpSpPr>
            <a:xfrm>
              <a:off x="1160361" y="2223497"/>
              <a:ext cx="10441283" cy="350036"/>
              <a:chOff x="1175091" y="2233513"/>
              <a:chExt cx="10441283" cy="350036"/>
            </a:xfrm>
          </p:grpSpPr>
          <p:sp>
            <p:nvSpPr>
              <p:cNvPr id="91" name="OTLSHAPE_T_529c3cfe76e3404a9c56719439db37c0_Shape">
                <a:extLst>
                  <a:ext uri="{FF2B5EF4-FFF2-40B4-BE49-F238E27FC236}">
                    <a16:creationId xmlns:a16="http://schemas.microsoft.com/office/drawing/2014/main" id="{F572FE54-755E-4935-BF99-2B3C6956A1A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175091" y="2302838"/>
                <a:ext cx="948288" cy="222986"/>
              </a:xfrm>
              <a:prstGeom prst="rect">
                <a:avLst/>
              </a:prstGeom>
              <a:solidFill>
                <a:srgbClr val="C4C4C4"/>
              </a:solidFill>
              <a:ln w="15875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solidFill>
                    <a:prstClr val="white"/>
                  </a:solidFill>
                  <a:latin typeface="Calibri" panose="020F0502020204030204"/>
                  <a:sym typeface="Helvetica Neue"/>
                </a:endParaRPr>
              </a:p>
            </p:txBody>
          </p:sp>
          <p:sp>
            <p:nvSpPr>
              <p:cNvPr id="92" name="OTLSHAPE_T_529c3cfe76e3404a9c56719439db37c0_Shape">
                <a:extLst>
                  <a:ext uri="{FF2B5EF4-FFF2-40B4-BE49-F238E27FC236}">
                    <a16:creationId xmlns:a16="http://schemas.microsoft.com/office/drawing/2014/main" id="{B841AEDF-367D-4566-B03A-A80B2EF1CDB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189416" y="2256053"/>
                <a:ext cx="1603535" cy="3274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23 Mar – 17 Abr</a:t>
                </a:r>
              </a:p>
            </p:txBody>
          </p:sp>
          <p:sp>
            <p:nvSpPr>
              <p:cNvPr id="93" name="OTLSHAPE_T_529c3cfe76e3404a9c56719439db37c0_Shape">
                <a:extLst>
                  <a:ext uri="{FF2B5EF4-FFF2-40B4-BE49-F238E27FC236}">
                    <a16:creationId xmlns:a16="http://schemas.microsoft.com/office/drawing/2014/main" id="{85EB3390-A309-4BB9-B9A2-91B0BBA8C18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091824" y="2233513"/>
                <a:ext cx="5524550" cy="3274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8 Jun – 14 </a:t>
                </a:r>
                <a:r>
                  <a:rPr lang="es-MX" sz="1400" b="1" dirty="0" err="1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Ago</a:t>
                </a:r>
                <a:r>
                  <a:rPr lang="es-MX" sz="1400" b="1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sym typeface="Helvetica Neue"/>
                  </a:rPr>
                  <a:t>   </a:t>
                </a:r>
                <a:r>
                  <a:rPr lang="es-MX" sz="1600" b="1" dirty="0">
                    <a:solidFill>
                      <a:srgbClr val="7030A0"/>
                    </a:solidFill>
                    <a:latin typeface="Calibri" panose="020F0502020204030204"/>
                    <a:sym typeface="Helvetica Neue"/>
                  </a:rPr>
                  <a:t>Verificación</a:t>
                </a:r>
              </a:p>
            </p:txBody>
          </p:sp>
        </p:grpSp>
        <p:sp>
          <p:nvSpPr>
            <p:cNvPr id="90" name="OTLSHAPE_T_529c3cfe76e3404a9c56719439db37c0_Shape">
              <a:extLst>
                <a:ext uri="{FF2B5EF4-FFF2-40B4-BE49-F238E27FC236}">
                  <a16:creationId xmlns:a16="http://schemas.microsoft.com/office/drawing/2014/main" id="{662B74D4-EC6C-4FD5-A660-4D2470D860A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60361" y="2293377"/>
              <a:ext cx="285995" cy="215885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noFill/>
              <a:prstDash val="solid"/>
            </a:ln>
            <a:effectLst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prstClr val="white"/>
                </a:solidFill>
                <a:latin typeface="Calibri" panose="020F0502020204030204"/>
                <a:sym typeface="Helvetica Neue"/>
              </a:endParaRPr>
            </a:p>
          </p:txBody>
        </p:sp>
      </p:grpSp>
      <p:sp>
        <p:nvSpPr>
          <p:cNvPr id="94" name="OTLSHAPE_T_529c3cfe76e3404a9c56719439db37c0_Shape">
            <a:extLst>
              <a:ext uri="{FF2B5EF4-FFF2-40B4-BE49-F238E27FC236}">
                <a16:creationId xmlns:a16="http://schemas.microsoft.com/office/drawing/2014/main" id="{996B5326-FAC2-4639-A6C6-D9AAF48AE6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35911" y="1956847"/>
            <a:ext cx="5241460" cy="2592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13 Jul – 28 </a:t>
            </a:r>
            <a:r>
              <a:rPr lang="es-MX" sz="1400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Ago</a:t>
            </a:r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   </a:t>
            </a:r>
            <a:r>
              <a:rPr lang="es-MX" sz="1600" b="1" dirty="0">
                <a:solidFill>
                  <a:srgbClr val="7030A0"/>
                </a:solidFill>
                <a:latin typeface="Calibri" panose="020F0502020204030204"/>
                <a:sym typeface="Helvetica Neue"/>
              </a:rPr>
              <a:t>Integración</a:t>
            </a:r>
            <a:endParaRPr lang="es-MX" sz="1400" b="1" dirty="0">
              <a:solidFill>
                <a:srgbClr val="E7E6E6">
                  <a:lumMod val="50000"/>
                </a:srgbClr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5" name="OTLSHAPE_T_529c3cfe76e3404a9c56719439db37c0_Shape">
            <a:extLst>
              <a:ext uri="{FF2B5EF4-FFF2-40B4-BE49-F238E27FC236}">
                <a16:creationId xmlns:a16="http://schemas.microsoft.com/office/drawing/2014/main" id="{9E3FE8CA-D557-4020-BA17-8BAA37475A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93480" y="2033112"/>
            <a:ext cx="1571712" cy="216000"/>
          </a:xfrm>
          <a:prstGeom prst="rect">
            <a:avLst/>
          </a:prstGeom>
          <a:solidFill>
            <a:srgbClr val="7030A0"/>
          </a:solidFill>
          <a:ln w="1587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6" name="OTLSHAPE_T_529c3cfe76e3404a9c56719439db37c0_Shape">
            <a:extLst>
              <a:ext uri="{FF2B5EF4-FFF2-40B4-BE49-F238E27FC236}">
                <a16:creationId xmlns:a16="http://schemas.microsoft.com/office/drawing/2014/main" id="{996B5326-FAC2-4639-A6C6-D9AAF48AE6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99329" y="3032520"/>
            <a:ext cx="2784726" cy="2592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28 </a:t>
            </a:r>
            <a:r>
              <a:rPr lang="es-MX" sz="1400" b="1" dirty="0" err="1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Ago</a:t>
            </a:r>
            <a:r>
              <a:rPr lang="es-MX" sz="1400" b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sym typeface="Helvetica Neue"/>
              </a:rPr>
              <a:t> – 16 Oct   </a:t>
            </a:r>
            <a:r>
              <a:rPr lang="es-MX" sz="1600" b="1" dirty="0">
                <a:solidFill>
                  <a:srgbClr val="7030A0"/>
                </a:solidFill>
                <a:latin typeface="Calibri" panose="020F0502020204030204"/>
                <a:sym typeface="Helvetica Neue"/>
              </a:rPr>
              <a:t>Imputación</a:t>
            </a:r>
          </a:p>
        </p:txBody>
      </p:sp>
      <p:sp>
        <p:nvSpPr>
          <p:cNvPr id="97" name="OTLSHAPE_T_529c3cfe76e3404a9c56719439db37c0_Shape">
            <a:extLst>
              <a:ext uri="{FF2B5EF4-FFF2-40B4-BE49-F238E27FC236}">
                <a16:creationId xmlns:a16="http://schemas.microsoft.com/office/drawing/2014/main" id="{9E3FE8CA-D557-4020-BA17-8BAA37475A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5112" y="3091388"/>
            <a:ext cx="1747577" cy="205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8" name="Proceso 97"/>
          <p:cNvSpPr/>
          <p:nvPr/>
        </p:nvSpPr>
        <p:spPr>
          <a:xfrm>
            <a:off x="8827044" y="4013258"/>
            <a:ext cx="2507569" cy="1183644"/>
          </a:xfrm>
          <a:prstGeom prst="flowChartProcess">
            <a:avLst/>
          </a:prstGeom>
          <a:noFill/>
          <a:ln w="76200">
            <a:solidFill>
              <a:srgbClr val="119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9" name="OTLSHAPE_T_529c3cfe76e3404a9c56719439db37c0_Shape">
            <a:extLst>
              <a:ext uri="{FF2B5EF4-FFF2-40B4-BE49-F238E27FC236}">
                <a16:creationId xmlns:a16="http://schemas.microsoft.com/office/drawing/2014/main" id="{C19398BB-EF12-4446-8FD6-E8641ED97B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70104" y="1280673"/>
            <a:ext cx="2317115" cy="207870"/>
          </a:xfrm>
          <a:prstGeom prst="rect">
            <a:avLst/>
          </a:prstGeom>
          <a:solidFill>
            <a:srgbClr val="119CAE"/>
          </a:solidFill>
          <a:ln w="15875" cap="flat" cmpd="sng" algn="ctr">
            <a:noFill/>
            <a:prstDash val="solid"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prstClr val="white"/>
              </a:solidFill>
              <a:latin typeface="Calibri" panose="020F050202020403020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50836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728" y="613703"/>
            <a:ext cx="9604955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Concluyó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la etapa de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enumeración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, así como la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primera semana de verificación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El resto de la verificación se reprogramó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de acuerdo al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semáforo de alerta sanitaria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en cada estado del país.</a:t>
            </a: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Al cierre del operativo de enumeración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se habían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censado cerca de 95% de las viviendas particulares habitadas identificadas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En cuanto a la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población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,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se han contado el 98.3% hasta ahora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y se está trabajando en la integración de la información.</a:t>
            </a:r>
            <a:endParaRPr lang="es-MX" sz="1900" b="1" dirty="0">
              <a:latin typeface="Helvetica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El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98% de las entrevistas se realizaron a través de CAPI, CAWI o CATI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, en comparación con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el 2% a través de PAPI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Se agregaron al instrumento de captación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preguntas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para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identificar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a los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residentes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 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de marzo 2020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lnSpc>
                <a:spcPts val="3000"/>
              </a:lnSpc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70000"/>
              <a:buFont typeface="Arial" panose="020B0604020202020204" pitchFamily="34" charset="0"/>
              <a:buChar char="•"/>
              <a:defRPr/>
            </a:pP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La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 encuesta de posenumeración </a:t>
            </a:r>
            <a:r>
              <a:rPr lang="es-MX" sz="1900" dirty="0">
                <a:latin typeface="Helvetica" pitchFamily="34" charset="0"/>
                <a:cs typeface="Arial" panose="020B0604020202020204" pitchFamily="34" charset="0"/>
              </a:rPr>
              <a:t>se</a:t>
            </a:r>
            <a:r>
              <a:rPr lang="es-MX" sz="1900" b="1" dirty="0">
                <a:latin typeface="Helvetica" pitchFamily="34" charset="0"/>
                <a:cs typeface="Arial" panose="020B0604020202020204" pitchFamily="34" charset="0"/>
              </a:rPr>
              <a:t> canceló.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501716" y="3706324"/>
            <a:ext cx="1157749" cy="1187408"/>
            <a:chOff x="3317875" y="2906713"/>
            <a:chExt cx="741362" cy="723900"/>
          </a:xfrm>
          <a:solidFill>
            <a:srgbClr val="0070C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317875" y="2906713"/>
              <a:ext cx="741362" cy="723900"/>
            </a:xfrm>
            <a:custGeom>
              <a:avLst/>
              <a:gdLst>
                <a:gd name="T0" fmla="*/ 488 w 525"/>
                <a:gd name="T1" fmla="*/ 41 h 513"/>
                <a:gd name="T2" fmla="*/ 420 w 525"/>
                <a:gd name="T3" fmla="*/ 41 h 513"/>
                <a:gd name="T4" fmla="*/ 420 w 525"/>
                <a:gd name="T5" fmla="*/ 26 h 513"/>
                <a:gd name="T6" fmla="*/ 420 w 525"/>
                <a:gd name="T7" fmla="*/ 24 h 513"/>
                <a:gd name="T8" fmla="*/ 395 w 525"/>
                <a:gd name="T9" fmla="*/ 0 h 513"/>
                <a:gd name="T10" fmla="*/ 370 w 525"/>
                <a:gd name="T11" fmla="*/ 24 h 513"/>
                <a:gd name="T12" fmla="*/ 370 w 525"/>
                <a:gd name="T13" fmla="*/ 26 h 513"/>
                <a:gd name="T14" fmla="*/ 370 w 525"/>
                <a:gd name="T15" fmla="*/ 41 h 513"/>
                <a:gd name="T16" fmla="*/ 155 w 525"/>
                <a:gd name="T17" fmla="*/ 41 h 513"/>
                <a:gd name="T18" fmla="*/ 155 w 525"/>
                <a:gd name="T19" fmla="*/ 26 h 513"/>
                <a:gd name="T20" fmla="*/ 155 w 525"/>
                <a:gd name="T21" fmla="*/ 24 h 513"/>
                <a:gd name="T22" fmla="*/ 130 w 525"/>
                <a:gd name="T23" fmla="*/ 0 h 513"/>
                <a:gd name="T24" fmla="*/ 106 w 525"/>
                <a:gd name="T25" fmla="*/ 24 h 513"/>
                <a:gd name="T26" fmla="*/ 106 w 525"/>
                <a:gd name="T27" fmla="*/ 26 h 513"/>
                <a:gd name="T28" fmla="*/ 106 w 525"/>
                <a:gd name="T29" fmla="*/ 41 h 513"/>
                <a:gd name="T30" fmla="*/ 37 w 525"/>
                <a:gd name="T31" fmla="*/ 41 h 513"/>
                <a:gd name="T32" fmla="*/ 0 w 525"/>
                <a:gd name="T33" fmla="*/ 78 h 513"/>
                <a:gd name="T34" fmla="*/ 0 w 525"/>
                <a:gd name="T35" fmla="*/ 82 h 513"/>
                <a:gd name="T36" fmla="*/ 0 w 525"/>
                <a:gd name="T37" fmla="*/ 476 h 513"/>
                <a:gd name="T38" fmla="*/ 37 w 525"/>
                <a:gd name="T39" fmla="*/ 513 h 513"/>
                <a:gd name="T40" fmla="*/ 41 w 525"/>
                <a:gd name="T41" fmla="*/ 512 h 513"/>
                <a:gd name="T42" fmla="*/ 488 w 525"/>
                <a:gd name="T43" fmla="*/ 513 h 513"/>
                <a:gd name="T44" fmla="*/ 525 w 525"/>
                <a:gd name="T45" fmla="*/ 478 h 513"/>
                <a:gd name="T46" fmla="*/ 525 w 525"/>
                <a:gd name="T47" fmla="*/ 478 h 513"/>
                <a:gd name="T48" fmla="*/ 525 w 525"/>
                <a:gd name="T49" fmla="*/ 78 h 513"/>
                <a:gd name="T50" fmla="*/ 488 w 525"/>
                <a:gd name="T51" fmla="*/ 41 h 513"/>
                <a:gd name="T52" fmla="*/ 370 w 525"/>
                <a:gd name="T53" fmla="*/ 67 h 513"/>
                <a:gd name="T54" fmla="*/ 370 w 525"/>
                <a:gd name="T55" fmla="*/ 97 h 513"/>
                <a:gd name="T56" fmla="*/ 370 w 525"/>
                <a:gd name="T57" fmla="*/ 98 h 513"/>
                <a:gd name="T58" fmla="*/ 395 w 525"/>
                <a:gd name="T59" fmla="*/ 123 h 513"/>
                <a:gd name="T60" fmla="*/ 420 w 525"/>
                <a:gd name="T61" fmla="*/ 98 h 513"/>
                <a:gd name="T62" fmla="*/ 420 w 525"/>
                <a:gd name="T63" fmla="*/ 97 h 513"/>
                <a:gd name="T64" fmla="*/ 420 w 525"/>
                <a:gd name="T65" fmla="*/ 67 h 513"/>
                <a:gd name="T66" fmla="*/ 435 w 525"/>
                <a:gd name="T67" fmla="*/ 98 h 513"/>
                <a:gd name="T68" fmla="*/ 395 w 525"/>
                <a:gd name="T69" fmla="*/ 138 h 513"/>
                <a:gd name="T70" fmla="*/ 355 w 525"/>
                <a:gd name="T71" fmla="*/ 98 h 513"/>
                <a:gd name="T72" fmla="*/ 370 w 525"/>
                <a:gd name="T73" fmla="*/ 67 h 513"/>
                <a:gd name="T74" fmla="*/ 106 w 525"/>
                <a:gd name="T75" fmla="*/ 67 h 513"/>
                <a:gd name="T76" fmla="*/ 106 w 525"/>
                <a:gd name="T77" fmla="*/ 97 h 513"/>
                <a:gd name="T78" fmla="*/ 106 w 525"/>
                <a:gd name="T79" fmla="*/ 98 h 513"/>
                <a:gd name="T80" fmla="*/ 130 w 525"/>
                <a:gd name="T81" fmla="*/ 123 h 513"/>
                <a:gd name="T82" fmla="*/ 155 w 525"/>
                <a:gd name="T83" fmla="*/ 98 h 513"/>
                <a:gd name="T84" fmla="*/ 155 w 525"/>
                <a:gd name="T85" fmla="*/ 97 h 513"/>
                <a:gd name="T86" fmla="*/ 155 w 525"/>
                <a:gd name="T87" fmla="*/ 67 h 513"/>
                <a:gd name="T88" fmla="*/ 170 w 525"/>
                <a:gd name="T89" fmla="*/ 98 h 513"/>
                <a:gd name="T90" fmla="*/ 130 w 525"/>
                <a:gd name="T91" fmla="*/ 138 h 513"/>
                <a:gd name="T92" fmla="*/ 91 w 525"/>
                <a:gd name="T93" fmla="*/ 98 h 513"/>
                <a:gd name="T94" fmla="*/ 106 w 525"/>
                <a:gd name="T95" fmla="*/ 67 h 513"/>
                <a:gd name="T96" fmla="*/ 490 w 525"/>
                <a:gd name="T97" fmla="*/ 480 h 513"/>
                <a:gd name="T98" fmla="*/ 35 w 525"/>
                <a:gd name="T99" fmla="*/ 480 h 513"/>
                <a:gd name="T100" fmla="*/ 35 w 525"/>
                <a:gd name="T101" fmla="*/ 175 h 513"/>
                <a:gd name="T102" fmla="*/ 490 w 525"/>
                <a:gd name="T103" fmla="*/ 175 h 513"/>
                <a:gd name="T104" fmla="*/ 490 w 525"/>
                <a:gd name="T105" fmla="*/ 48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5" h="513">
                  <a:moveTo>
                    <a:pt x="488" y="41"/>
                  </a:moveTo>
                  <a:cubicBezTo>
                    <a:pt x="420" y="41"/>
                    <a:pt x="420" y="41"/>
                    <a:pt x="420" y="41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20" y="25"/>
                    <a:pt x="420" y="25"/>
                    <a:pt x="420" y="24"/>
                  </a:cubicBezTo>
                  <a:cubicBezTo>
                    <a:pt x="420" y="11"/>
                    <a:pt x="409" y="0"/>
                    <a:pt x="395" y="0"/>
                  </a:cubicBezTo>
                  <a:cubicBezTo>
                    <a:pt x="381" y="0"/>
                    <a:pt x="370" y="11"/>
                    <a:pt x="370" y="24"/>
                  </a:cubicBezTo>
                  <a:cubicBezTo>
                    <a:pt x="370" y="25"/>
                    <a:pt x="370" y="25"/>
                    <a:pt x="370" y="26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5" y="25"/>
                    <a:pt x="155" y="25"/>
                    <a:pt x="155" y="24"/>
                  </a:cubicBezTo>
                  <a:cubicBezTo>
                    <a:pt x="155" y="11"/>
                    <a:pt x="144" y="0"/>
                    <a:pt x="130" y="0"/>
                  </a:cubicBezTo>
                  <a:cubicBezTo>
                    <a:pt x="117" y="0"/>
                    <a:pt x="106" y="11"/>
                    <a:pt x="106" y="24"/>
                  </a:cubicBezTo>
                  <a:cubicBezTo>
                    <a:pt x="106" y="25"/>
                    <a:pt x="106" y="25"/>
                    <a:pt x="106" y="26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0" y="79"/>
                    <a:pt x="0" y="81"/>
                    <a:pt x="0" y="82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96"/>
                    <a:pt x="17" y="513"/>
                    <a:pt x="37" y="513"/>
                  </a:cubicBezTo>
                  <a:cubicBezTo>
                    <a:pt x="38" y="513"/>
                    <a:pt x="40" y="513"/>
                    <a:pt x="41" y="512"/>
                  </a:cubicBezTo>
                  <a:cubicBezTo>
                    <a:pt x="488" y="513"/>
                    <a:pt x="488" y="513"/>
                    <a:pt x="488" y="513"/>
                  </a:cubicBezTo>
                  <a:cubicBezTo>
                    <a:pt x="508" y="513"/>
                    <a:pt x="524" y="497"/>
                    <a:pt x="525" y="478"/>
                  </a:cubicBezTo>
                  <a:cubicBezTo>
                    <a:pt x="525" y="478"/>
                    <a:pt x="525" y="478"/>
                    <a:pt x="525" y="478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5" y="57"/>
                    <a:pt x="509" y="41"/>
                    <a:pt x="488" y="41"/>
                  </a:cubicBezTo>
                  <a:close/>
                  <a:moveTo>
                    <a:pt x="370" y="67"/>
                  </a:moveTo>
                  <a:cubicBezTo>
                    <a:pt x="370" y="97"/>
                    <a:pt x="370" y="97"/>
                    <a:pt x="370" y="97"/>
                  </a:cubicBezTo>
                  <a:cubicBezTo>
                    <a:pt x="370" y="97"/>
                    <a:pt x="370" y="98"/>
                    <a:pt x="370" y="98"/>
                  </a:cubicBezTo>
                  <a:cubicBezTo>
                    <a:pt x="370" y="112"/>
                    <a:pt x="381" y="123"/>
                    <a:pt x="395" y="123"/>
                  </a:cubicBezTo>
                  <a:cubicBezTo>
                    <a:pt x="409" y="123"/>
                    <a:pt x="420" y="112"/>
                    <a:pt x="420" y="98"/>
                  </a:cubicBezTo>
                  <a:cubicBezTo>
                    <a:pt x="420" y="98"/>
                    <a:pt x="420" y="97"/>
                    <a:pt x="420" y="97"/>
                  </a:cubicBezTo>
                  <a:cubicBezTo>
                    <a:pt x="420" y="67"/>
                    <a:pt x="420" y="67"/>
                    <a:pt x="420" y="67"/>
                  </a:cubicBezTo>
                  <a:cubicBezTo>
                    <a:pt x="429" y="75"/>
                    <a:pt x="435" y="86"/>
                    <a:pt x="435" y="98"/>
                  </a:cubicBezTo>
                  <a:cubicBezTo>
                    <a:pt x="435" y="120"/>
                    <a:pt x="417" y="138"/>
                    <a:pt x="395" y="138"/>
                  </a:cubicBezTo>
                  <a:cubicBezTo>
                    <a:pt x="373" y="138"/>
                    <a:pt x="355" y="120"/>
                    <a:pt x="355" y="98"/>
                  </a:cubicBezTo>
                  <a:cubicBezTo>
                    <a:pt x="355" y="86"/>
                    <a:pt x="361" y="75"/>
                    <a:pt x="370" y="67"/>
                  </a:cubicBezTo>
                  <a:close/>
                  <a:moveTo>
                    <a:pt x="106" y="67"/>
                  </a:move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8"/>
                    <a:pt x="106" y="98"/>
                  </a:cubicBezTo>
                  <a:cubicBezTo>
                    <a:pt x="106" y="112"/>
                    <a:pt x="117" y="123"/>
                    <a:pt x="130" y="123"/>
                  </a:cubicBezTo>
                  <a:cubicBezTo>
                    <a:pt x="144" y="123"/>
                    <a:pt x="155" y="112"/>
                    <a:pt x="155" y="98"/>
                  </a:cubicBezTo>
                  <a:cubicBezTo>
                    <a:pt x="155" y="98"/>
                    <a:pt x="155" y="97"/>
                    <a:pt x="155" y="97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64" y="75"/>
                    <a:pt x="170" y="86"/>
                    <a:pt x="170" y="98"/>
                  </a:cubicBezTo>
                  <a:cubicBezTo>
                    <a:pt x="170" y="120"/>
                    <a:pt x="152" y="138"/>
                    <a:pt x="130" y="138"/>
                  </a:cubicBezTo>
                  <a:cubicBezTo>
                    <a:pt x="108" y="138"/>
                    <a:pt x="91" y="120"/>
                    <a:pt x="91" y="98"/>
                  </a:cubicBezTo>
                  <a:cubicBezTo>
                    <a:pt x="91" y="86"/>
                    <a:pt x="97" y="75"/>
                    <a:pt x="106" y="67"/>
                  </a:cubicBezTo>
                  <a:close/>
                  <a:moveTo>
                    <a:pt x="490" y="480"/>
                  </a:moveTo>
                  <a:cubicBezTo>
                    <a:pt x="35" y="480"/>
                    <a:pt x="35" y="480"/>
                    <a:pt x="35" y="480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490" y="175"/>
                    <a:pt x="490" y="175"/>
                    <a:pt x="490" y="175"/>
                  </a:cubicBezTo>
                  <a:lnTo>
                    <a:pt x="490" y="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33763" y="3451225"/>
              <a:ext cx="93662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09988" y="34512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71875" y="34512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48100" y="34512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33763" y="3330575"/>
              <a:ext cx="93662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71875" y="3330575"/>
              <a:ext cx="95250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48100" y="3330575"/>
              <a:ext cx="95250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09988" y="32099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09988" y="3330575"/>
              <a:ext cx="95250" cy="87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48100" y="3209925"/>
              <a:ext cx="95250" cy="85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52400" y="63151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Censo de Población y Vivienda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D125D7-D647-4012-ACBB-8D484B1F90A7}"/>
              </a:ext>
            </a:extLst>
          </p:cNvPr>
          <p:cNvSpPr txBox="1"/>
          <p:nvPr/>
        </p:nvSpPr>
        <p:spPr>
          <a:xfrm>
            <a:off x="7450975" y="49875"/>
            <a:ext cx="443345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002060"/>
                </a:solidFill>
                <a:latin typeface="Helvetica Neue"/>
                <a:sym typeface="Helvetica Neue"/>
              </a:rPr>
              <a:t>Reprogramación de actividades</a:t>
            </a:r>
            <a:endParaRPr lang="es-MX" sz="2200" b="1" kern="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A78B4D-C523-4143-ABE3-F5C6841ED01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984658" y="1253614"/>
            <a:ext cx="1955895" cy="13795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D72484-2A72-4614-B6B6-B5714F5B4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90" y="1294171"/>
            <a:ext cx="689767" cy="6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Vector de icono de camión de entrega para el símbolo de servicio de envío  rápido | Vector Premium">
            <a:extLst>
              <a:ext uri="{FF2B5EF4-FFF2-40B4-BE49-F238E27FC236}">
                <a16:creationId xmlns:a16="http://schemas.microsoft.com/office/drawing/2014/main" id="{37EEE2E1-B944-4D90-9068-62C79432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79" y="1865360"/>
            <a:ext cx="2789808" cy="2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ítulo 1"/>
          <p:cNvSpPr txBox="1">
            <a:spLocks noChangeArrowheads="1"/>
          </p:cNvSpPr>
          <p:nvPr/>
        </p:nvSpPr>
        <p:spPr bwMode="auto">
          <a:xfrm>
            <a:off x="6936843" y="85118"/>
            <a:ext cx="6390018" cy="3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12750" hangingPunct="0">
              <a:spcBef>
                <a:spcPct val="0"/>
              </a:spcBef>
              <a:buNone/>
            </a:pPr>
            <a:r>
              <a:rPr lang="en-US" altLang="es-MX" sz="2200" b="1" kern="0" dirty="0" err="1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Medidas</a:t>
            </a:r>
            <a:r>
              <a:rPr lang="en-US" altLang="es-MX" sz="2200" b="1" kern="0" dirty="0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 en </a:t>
            </a:r>
            <a:r>
              <a:rPr lang="en-US" altLang="es-MX" sz="2200" b="1" kern="0" dirty="0" err="1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respuesta</a:t>
            </a:r>
            <a:r>
              <a:rPr lang="en-US" altLang="es-MX" sz="2200" b="1" kern="0" dirty="0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 a la </a:t>
            </a:r>
            <a:r>
              <a:rPr lang="en-US" altLang="es-MX" sz="2200" b="1" kern="0" dirty="0" err="1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pandemia</a:t>
            </a:r>
            <a:r>
              <a:rPr lang="en-US" altLang="es-MX" sz="2200" b="1" kern="0" dirty="0">
                <a:solidFill>
                  <a:srgbClr val="002060"/>
                </a:solidFill>
                <a:latin typeface="Helvetica" pitchFamily="34" charset="0"/>
                <a:ea typeface="Helvetica Neue Light"/>
                <a:cs typeface="Helvetica Neue Light"/>
                <a:sym typeface="Helvetica Neue"/>
              </a:rPr>
              <a:t> </a:t>
            </a:r>
            <a:endParaRPr lang="es-MX" altLang="es-MX" sz="2200" b="1" kern="0" dirty="0">
              <a:solidFill>
                <a:srgbClr val="002060"/>
              </a:solidFill>
              <a:latin typeface="Helvetica" pitchFamily="34" charset="0"/>
              <a:ea typeface="Helvetica Neue Light"/>
              <a:cs typeface="Helvetica Neue Light"/>
              <a:sym typeface="Helvetica Neue"/>
            </a:endParaRPr>
          </a:p>
        </p:txBody>
      </p:sp>
      <p:sp>
        <p:nvSpPr>
          <p:cNvPr id="41988" name="CuadroTexto 5"/>
          <p:cNvSpPr txBox="1">
            <a:spLocks noChangeArrowheads="1"/>
          </p:cNvSpPr>
          <p:nvPr/>
        </p:nvSpPr>
        <p:spPr bwMode="auto">
          <a:xfrm>
            <a:off x="310036" y="711477"/>
            <a:ext cx="9159350" cy="57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Se amplió el periodo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para responder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vía autoenumeración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.</a:t>
            </a:r>
            <a:endParaRPr lang="en-US" altLang="es-MX" sz="2000" kern="0" dirty="0">
              <a:solidFill>
                <a:srgbClr val="000000"/>
              </a:solidFill>
              <a:latin typeface="Helvetica" pitchFamily="34" charset="0"/>
              <a:sym typeface="Helvetica Neue"/>
            </a:endParaRP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Estrategia: 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enviar por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correo postal invitaciones 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a las viviendas pendientes y que no la habían recibido durante el operativo de campo.</a:t>
            </a: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La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experiencia del usuario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se vio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impactada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por el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exceso de llamadas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telefónicas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al sistema CATI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.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No hubo 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problemas de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saturación</a:t>
            </a:r>
            <a:r>
              <a:rPr lang="es-MX" altLang="es-MX" sz="2000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 con el </a:t>
            </a:r>
            <a:r>
              <a:rPr lang="es-MX" altLang="es-MX" sz="2000" b="1" kern="0" dirty="0">
                <a:solidFill>
                  <a:srgbClr val="000000"/>
                </a:solidFill>
                <a:latin typeface="Helvetica" pitchFamily="34" charset="0"/>
                <a:sym typeface="Helvetica Neue"/>
              </a:rPr>
              <a:t>sistema CAWI.</a:t>
            </a:r>
            <a:endParaRPr lang="es-MX" altLang="es-MX" sz="2000" kern="0" dirty="0">
              <a:solidFill>
                <a:srgbClr val="000000"/>
              </a:solidFill>
              <a:latin typeface="Helvetica" pitchFamily="34" charset="0"/>
              <a:sym typeface="Helvetica Neue"/>
            </a:endParaRP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Se hizo uso del GPS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 y </a:t>
            </a:r>
            <a:r>
              <a:rPr lang="en-US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mapas virtuales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 para </a:t>
            </a:r>
            <a:r>
              <a:rPr lang="en-US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verificar viviendas 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vía </a:t>
            </a:r>
            <a:r>
              <a:rPr lang="en-US" sz="2000" kern="0" dirty="0" err="1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remota</a:t>
            </a:r>
            <a:r>
              <a:rPr lang="en-US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.</a:t>
            </a: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r>
              <a:rPr lang="es-MX" sz="2000" dirty="0">
                <a:latin typeface="Helvetica" pitchFamily="34" charset="0"/>
              </a:rPr>
              <a:t>Sujeto a la evolución de la pandemia, s</a:t>
            </a:r>
            <a:r>
              <a:rPr lang="es-MX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e espera </a:t>
            </a:r>
            <a:r>
              <a:rPr lang="es-MX" sz="2000" b="1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publicar resultados generales el 2 de diciembre</a:t>
            </a:r>
            <a:r>
              <a:rPr lang="es-MX" sz="2000" kern="0" dirty="0">
                <a:solidFill>
                  <a:srgbClr val="000000"/>
                </a:solidFill>
                <a:latin typeface="Helvetica" pitchFamily="34" charset="0"/>
                <a:sym typeface="Helvetica Neue Light"/>
              </a:rPr>
              <a:t>.</a:t>
            </a:r>
          </a:p>
          <a:p>
            <a:pPr marL="342900" indent="-342900" algn="just" defTabSz="412750" hangingPunc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SzPct val="170000"/>
              <a:defRPr/>
            </a:pPr>
            <a:endParaRPr lang="en-US" altLang="es-MX" sz="2000" kern="0" dirty="0">
              <a:solidFill>
                <a:srgbClr val="000000"/>
              </a:solidFill>
              <a:latin typeface="Helvetica" pitchFamily="34" charset="0"/>
              <a:sym typeface="Helvetica Neue"/>
            </a:endParaRPr>
          </a:p>
        </p:txBody>
      </p:sp>
      <p:pic>
        <p:nvPicPr>
          <p:cNvPr id="3074" name="Picture 2" descr="Icono Correo electrónico, sobre, carta, mail, correo, newsletter, postal  Gratis de Postal Service Line - To your front door">
            <a:extLst>
              <a:ext uri="{FF2B5EF4-FFF2-40B4-BE49-F238E27FC236}">
                <a16:creationId xmlns:a16="http://schemas.microsoft.com/office/drawing/2014/main" id="{7B365E69-A872-4521-A8A8-80493BF3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47" y="668169"/>
            <a:ext cx="1679473" cy="16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11D5D4-DB68-4DE2-90A9-77BA8AF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11343" t="16894" r="14295" b="4359"/>
          <a:stretch/>
        </p:blipFill>
        <p:spPr>
          <a:xfrm>
            <a:off x="9979811" y="4467853"/>
            <a:ext cx="1971430" cy="12457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2400" y="63151"/>
            <a:ext cx="6105525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Censo de Población y Vivienda 2020</a:t>
            </a:r>
          </a:p>
        </p:txBody>
      </p:sp>
    </p:spTree>
    <p:extLst>
      <p:ext uri="{BB962C8B-B14F-4D97-AF65-F5344CB8AC3E}">
        <p14:creationId xmlns:p14="http://schemas.microsoft.com/office/powerpoint/2010/main" val="18287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2384" y="652886"/>
            <a:ext cx="11490301" cy="538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600"/>
              </a:spcAft>
              <a:buSzPct val="170000"/>
              <a:buFont typeface="Arial" panose="020B0604020202020204" pitchFamily="34" charset="0"/>
              <a:buChar char="•"/>
            </a:pPr>
            <a:r>
              <a:rPr lang="es-MX" u="sng" dirty="0">
                <a:latin typeface="Helvetica" panose="020B0604020202020204" pitchFamily="34" charset="0"/>
                <a:cs typeface="Helvetica" panose="020B0604020202020204" pitchFamily="34" charset="0"/>
              </a:rPr>
              <a:t>Programas suspendidos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Encuesta de </a:t>
            </a:r>
            <a:r>
              <a:rPr lang="es-MX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Posenumeración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 del CPV2020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ts val="28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Impactos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1074738" lvl="1" indent="-261938" algn="just">
              <a:lnSpc>
                <a:spcPts val="2800"/>
              </a:lnSpc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Al cancelar la encuesta de </a:t>
            </a:r>
            <a:r>
              <a:rPr lang="es-MX" dirty="0" err="1">
                <a:latin typeface="Helvetica" panose="020B0604020202020204" pitchFamily="34" charset="0"/>
                <a:cs typeface="Helvetica" panose="020B0604020202020204" pitchFamily="34" charset="0"/>
              </a:rPr>
              <a:t>posenumeración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no se podrá realizar una evaluación directa 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del Censo 2020. Ésta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 se realizará mediante métodos demográficos indirectos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SzPct val="170000"/>
              <a:buFont typeface="Arial" panose="020B0604020202020204" pitchFamily="34" charset="0"/>
              <a:buChar char="•"/>
            </a:pPr>
            <a:r>
              <a:rPr lang="es-MX" u="sng" dirty="0">
                <a:latin typeface="Helvetica" panose="020B0604020202020204" pitchFamily="34" charset="0"/>
                <a:cs typeface="Helvetica" panose="020B0604020202020204" pitchFamily="34" charset="0"/>
              </a:rPr>
              <a:t>Programas recalendarizados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Operativo de Verificación 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del CPV2020. La segunda parte de la verificación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se reprogramó del 8 de junio al 14 de agosto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conforme a los semáforos sanitarios</a:t>
            </a: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ts val="28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s-MX" b="1" dirty="0">
                <a:latin typeface="Helvetica" panose="020B0604020202020204" pitchFamily="34" charset="0"/>
                <a:cs typeface="Helvetica" panose="020B0604020202020204" pitchFamily="34" charset="0"/>
              </a:rPr>
              <a:t>Impactos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74738" lvl="1" indent="-261938" algn="just">
              <a:lnSpc>
                <a:spcPts val="2800"/>
              </a:lnSpc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Al tener un operativo alejado del levantamiento censal, se incrementa la movilidad de las personas, por lo que no todas las entrevistas de las viviendas sujetas a verificación pueden recuperarse. </a:t>
            </a:r>
          </a:p>
          <a:p>
            <a:pPr marL="1074738" lvl="1" indent="-261938" algn="just">
              <a:lnSpc>
                <a:spcPts val="2800"/>
              </a:lnSpc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Durante el operativo de enumeración se observó un incremento en las negativas a participar en el Censo a partir de la tercera semana.</a:t>
            </a:r>
          </a:p>
          <a:p>
            <a:pPr marL="1074738" lvl="1" indent="-261938" algn="just">
              <a:lnSpc>
                <a:spcPts val="2800"/>
              </a:lnSpc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Los tiempos para el procesamiento y liberación de cifras se reducen de manera significativa. </a:t>
            </a:r>
          </a:p>
          <a:p>
            <a:pPr marL="1074738" lvl="1" indent="-261938" algn="just">
              <a:lnSpc>
                <a:spcPts val="2800"/>
              </a:lnSpc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latin typeface="Helvetica" panose="020B0604020202020204" pitchFamily="34" charset="0"/>
                <a:cs typeface="Helvetica" panose="020B0604020202020204" pitchFamily="34" charset="0"/>
              </a:rPr>
              <a:t>Se retrasa por el momento un mes la publicación de resultados básicos del Censo. Los resultados complementarios se publicarán a partir del primer trimestre 2021.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69E33D-8978-4C45-942E-336394F9525B}"/>
              </a:ext>
            </a:extLst>
          </p:cNvPr>
          <p:cNvSpPr txBox="1"/>
          <p:nvPr/>
        </p:nvSpPr>
        <p:spPr>
          <a:xfrm>
            <a:off x="152400" y="63152"/>
            <a:ext cx="7398327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s-MX" sz="2200" b="1" kern="0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Censo de Población y Vivienda 2020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69100" y="33250"/>
            <a:ext cx="557874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Impacto en la calidad de los programas</a:t>
            </a:r>
          </a:p>
        </p:txBody>
      </p:sp>
    </p:spTree>
    <p:extLst>
      <p:ext uri="{BB962C8B-B14F-4D97-AF65-F5344CB8AC3E}">
        <p14:creationId xmlns:p14="http://schemas.microsoft.com/office/powerpoint/2010/main" val="5332700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7337818" y="29028"/>
            <a:ext cx="5788105" cy="4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noAutofit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2pPr>
            <a:lvl3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3pPr>
            <a:lvl4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4pPr>
            <a:lvl5pPr algn="ctr" defTabSz="8255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eaLnBrk="1" hangingPunct="1"/>
            <a:r>
              <a:rPr lang="es-MX" altLang="es-MX" sz="2200" b="1" dirty="0">
                <a:solidFill>
                  <a:srgbClr val="002060"/>
                </a:solidFill>
                <a:latin typeface="Helvetica" pitchFamily="34" charset="0"/>
              </a:rPr>
              <a:t>Retos metodológicos del muestreo</a:t>
            </a:r>
            <a:endParaRPr lang="es-ES_tradnl" altLang="es-MX" sz="2200" b="1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6675" y="534818"/>
            <a:ext cx="8495095" cy="553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just" fontAlgn="base">
              <a:lnSpc>
                <a:spcPts val="3000"/>
              </a:lnSpc>
              <a:spcBef>
                <a:spcPct val="0"/>
              </a:spcBef>
              <a:spcAft>
                <a:spcPts val="200"/>
              </a:spcAft>
            </a:pPr>
            <a:endParaRPr lang="es-MX"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42900" indent="-342900" algn="just" fontAlgn="base">
              <a:lnSpc>
                <a:spcPts val="3300"/>
              </a:lnSpc>
              <a:spcBef>
                <a:spcPct val="0"/>
              </a:spcBef>
              <a:buSzPct val="140000"/>
              <a:buFont typeface="Arial" panose="020B0604020202020204" pitchFamily="34" charset="0"/>
              <a:buChar char="•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Fue necesario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rediseñar la metodología 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de las encuestas</a:t>
            </a:r>
          </a:p>
          <a:p>
            <a:pPr algn="just" fontAlgn="base">
              <a:lnSpc>
                <a:spcPts val="3300"/>
              </a:lnSpc>
              <a:spcBef>
                <a:spcPct val="0"/>
              </a:spcBef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   para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mantener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la capacidad de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generar información </a:t>
            </a:r>
          </a:p>
          <a:p>
            <a:pPr algn="just" fontAlgn="base">
              <a:lnSpc>
                <a:spcPts val="3300"/>
              </a:lnSpc>
              <a:spcBef>
                <a:spcPct val="0"/>
              </a:spcBef>
            </a:pP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    estadística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 en este contexto.</a:t>
            </a:r>
          </a:p>
          <a:p>
            <a:pPr algn="just" fontAlgn="base">
              <a:lnSpc>
                <a:spcPts val="3300"/>
              </a:lnSpc>
              <a:spcBef>
                <a:spcPct val="0"/>
              </a:spcBef>
            </a:pPr>
            <a:endParaRPr lang="es-MX" sz="2200" dirty="0">
              <a:latin typeface="Helvetica "/>
              <a:ea typeface="Helvetica Neue Light"/>
              <a:cs typeface="Helvetica Neue Light"/>
              <a:sym typeface="Helvetica Neue Light"/>
            </a:endParaRPr>
          </a:p>
          <a:p>
            <a:pPr marL="342900" indent="-342900" algn="just" fontAlgn="base">
              <a:lnSpc>
                <a:spcPts val="3300"/>
              </a:lnSpc>
              <a:spcBef>
                <a:spcPct val="0"/>
              </a:spcBef>
              <a:buSzPct val="140000"/>
              <a:buFont typeface="Arial" panose="020B0604020202020204" pitchFamily="34" charset="0"/>
              <a:buChar char="•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Los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nuevos diseños metodológicos </a:t>
            </a: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incorporaron cambios en: </a:t>
            </a:r>
          </a:p>
          <a:p>
            <a:pPr marL="800100" lvl="1" indent="-342900" algn="just" fontAlgn="base">
              <a:lnSpc>
                <a:spcPts val="3300"/>
              </a:lnSpc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El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tamaño de las muestras </a:t>
            </a:r>
          </a:p>
          <a:p>
            <a:pPr marL="800100" lvl="1" indent="-342900" algn="just" fontAlgn="base">
              <a:lnSpc>
                <a:spcPts val="3300"/>
              </a:lnSpc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Los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recursos para su aplicación</a:t>
            </a:r>
          </a:p>
          <a:p>
            <a:pPr marL="800100" lvl="1" indent="-342900" algn="just" fontAlgn="base">
              <a:lnSpc>
                <a:spcPts val="3300"/>
              </a:lnSpc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s-MX" sz="2200" dirty="0">
                <a:latin typeface="Helvetica "/>
                <a:ea typeface="Helvetica Neue Light"/>
                <a:cs typeface="Helvetica Neue Light"/>
                <a:sym typeface="Helvetica Neue Light"/>
              </a:rPr>
              <a:t>La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  <a:sym typeface="Helvetica Neue Light"/>
              </a:rPr>
              <a:t>interpretación de los resultados</a:t>
            </a:r>
          </a:p>
          <a:p>
            <a:pPr algn="just" fontAlgn="base">
              <a:lnSpc>
                <a:spcPts val="3300"/>
              </a:lnSpc>
              <a:spcBef>
                <a:spcPct val="0"/>
              </a:spcBef>
            </a:pPr>
            <a:endParaRPr lang="es-MX" sz="2200" dirty="0">
              <a:latin typeface="Helvetica "/>
              <a:ea typeface="Helvetica Neue Light"/>
              <a:cs typeface="Helvetica Neue Light"/>
              <a:sym typeface="Helvetica Neue Light"/>
            </a:endParaRPr>
          </a:p>
          <a:p>
            <a:pPr marL="228600" indent="-228600" algn="just" fontAlgn="base">
              <a:lnSpc>
                <a:spcPts val="3300"/>
              </a:lnSpc>
              <a:spcBef>
                <a:spcPct val="0"/>
              </a:spcBef>
              <a:buSzPct val="140000"/>
              <a:buFont typeface="Arial" panose="020B0604020202020204" pitchFamily="34" charset="0"/>
              <a:buChar char="•"/>
            </a:pPr>
            <a:r>
              <a:rPr lang="es-MX" sz="2200" dirty="0">
                <a:latin typeface="Helvetica "/>
                <a:ea typeface="Helvetica Neue Light"/>
                <a:cs typeface="Helvetica Neue Light"/>
              </a:rPr>
              <a:t>Las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</a:rPr>
              <a:t>estadísticas generadas </a:t>
            </a:r>
            <a:r>
              <a:rPr lang="es-MX" sz="2200" dirty="0">
                <a:latin typeface="Helvetica "/>
                <a:ea typeface="Helvetica Neue Light"/>
                <a:cs typeface="Helvetica Neue Light"/>
              </a:rPr>
              <a:t>a partir de nuevas metodologías </a:t>
            </a:r>
            <a:r>
              <a:rPr lang="es-MX" sz="2200" b="1" dirty="0">
                <a:latin typeface="Helvetica "/>
                <a:ea typeface="Helvetica Neue Light"/>
                <a:cs typeface="Helvetica Neue Light"/>
              </a:rPr>
              <a:t>no son continuidad de las series originales</a:t>
            </a:r>
            <a:r>
              <a:rPr lang="es-MX" sz="2200" dirty="0">
                <a:latin typeface="Helvetica "/>
                <a:ea typeface="Helvetica Neue Light"/>
                <a:cs typeface="Helvetica Neue Light"/>
              </a:rPr>
              <a:t>. </a:t>
            </a:r>
          </a:p>
          <a:p>
            <a:pPr marL="228600" indent="-228600" algn="just" defTabSz="412750" hangingPunct="0">
              <a:lnSpc>
                <a:spcPts val="3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MX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377514" y="43542"/>
            <a:ext cx="5070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>
                <a:solidFill>
                  <a:schemeClr val="bg1"/>
                </a:solidFill>
                <a:latin typeface="Helvetica" pitchFamily="34" charset="0"/>
                <a:cs typeface="Arial" panose="020B0604020202020204" pitchFamily="34" charset="0"/>
              </a:rPr>
              <a:t>Encuestas sociodemográficas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6FB663-0B76-425A-AA12-DB9400CBB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58" y="3250499"/>
            <a:ext cx="1963335" cy="1963335"/>
          </a:xfrm>
          <a:prstGeom prst="rect">
            <a:avLst/>
          </a:prstGeom>
        </p:spPr>
      </p:pic>
      <p:pic>
        <p:nvPicPr>
          <p:cNvPr id="8" name="Picture 4" descr="Icono Virus, coronavirus, covid19, covid 19 Gratis de Covid 19">
            <a:extLst>
              <a:ext uri="{FF2B5EF4-FFF2-40B4-BE49-F238E27FC236}">
                <a16:creationId xmlns:a16="http://schemas.microsoft.com/office/drawing/2014/main" id="{6CE0FD12-C76B-4228-8725-A0AA0A24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06" y="896731"/>
            <a:ext cx="1758131" cy="17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380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23551"/>
              </p:ext>
            </p:extLst>
          </p:nvPr>
        </p:nvGraphicFramePr>
        <p:xfrm>
          <a:off x="398732" y="670104"/>
          <a:ext cx="11471835" cy="5275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ctr"/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Encuestas tradicionales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Último levantamiento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Características principales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ENOE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noProof="0" dirty="0">
                          <a:latin typeface="Helvetica" pitchFamily="34" charset="0"/>
                        </a:rPr>
                        <a:t>Marzo</a:t>
                      </a:r>
                      <a:r>
                        <a:rPr lang="en-US" sz="1700" baseline="0" noProof="0" dirty="0">
                          <a:latin typeface="Helvetica" pitchFamily="34" charset="0"/>
                        </a:rPr>
                        <a:t> 2020</a:t>
                      </a:r>
                      <a:endParaRPr lang="en-US" sz="1700" noProof="0" dirty="0">
                        <a:latin typeface="Helvetica" pitchFamily="34" charset="0"/>
                      </a:endParaRPr>
                    </a:p>
                  </a:txBody>
                  <a:tcPr marL="45720" marR="45720" marT="22860" marB="22860" anchor="ctr"/>
                </a:tc>
                <a:tc rowSpan="2">
                  <a:txBody>
                    <a:bodyPr/>
                    <a:lstStyle/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5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Encuestas tradicionales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que se suspendieron debido a la pandemia por COVID-19, su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levantamiento se sustituyó por encuestas telefónicas 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para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mantener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generación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de sus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indicadores más importantes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5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Mantuvieron el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mismo diseño conceptual 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pero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diferente estrategia operativa y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metodología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de captación, de manera que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sus resultados no son comparables 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con las series originales y </a:t>
                      </a:r>
                      <a:r>
                        <a:rPr lang="es-MX" sz="17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sus resultados son de carácter experimental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 </a:t>
                      </a:r>
                      <a:endParaRPr lang="es-MX" sz="1700" kern="1200" noProof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+mn-ea"/>
                        <a:cs typeface="+mn-cs"/>
                      </a:endParaRP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5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15 de junio se reanudaron las entrevistas cara a cara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en los estados con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semáforo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naranja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5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17 de julio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se emitió el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Acuerdo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de</a:t>
                      </a:r>
                      <a:r>
                        <a:rPr lang="es-MX" sz="17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la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Secretaría de Salud que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permite la realización de encuestas cara a cara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 en todo el país.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5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 partir de esa fecha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, la recopilación de información para las encuestas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se lleva a cabo de manera combinada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: en parte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cara a cara 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y en parte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por teléfono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indent="-266700" algn="just">
                        <a:lnSpc>
                          <a:spcPts val="2200"/>
                        </a:lnSpc>
                        <a:spcAft>
                          <a:spcPts val="500"/>
                        </a:spcAft>
                        <a:buSzPct val="170000"/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Se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reanudarán las actividades normales 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hasta que las </a:t>
                      </a:r>
                      <a:r>
                        <a:rPr lang="es-MX" sz="1700" b="1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autoridades así lo indiquen</a:t>
                      </a:r>
                      <a:r>
                        <a:rPr lang="es-MX" sz="1700" kern="1200" noProof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+mn-ea"/>
                          <a:cs typeface="+mn-cs"/>
                        </a:rPr>
                        <a:t>.</a:t>
                      </a:r>
                      <a:endParaRPr lang="es-MX" sz="15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+mn-cs"/>
                        </a:rPr>
                        <a:t>ENCO</a:t>
                      </a:r>
                    </a:p>
                    <a:p>
                      <a:pPr marL="0" algn="ctr" defTabSz="914400" rtl="0" eaLnBrk="1" latinLnBrk="0" hangingPunct="1"/>
                      <a:endParaRPr lang="en-US" sz="1600" b="1" kern="1200" noProof="0" dirty="0">
                        <a:solidFill>
                          <a:schemeClr val="tx1"/>
                        </a:solidFill>
                        <a:latin typeface="Helvetica" pitchFamily="34" charset="0"/>
                        <a:ea typeface="Helvetica Neue Medium"/>
                        <a:cs typeface="Helvetica Neue Medium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01598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088047" y="36958"/>
            <a:ext cx="399010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Impacto en el diseño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537172" y="36958"/>
            <a:ext cx="5070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>
                <a:solidFill>
                  <a:schemeClr val="bg1"/>
                </a:solidFill>
                <a:latin typeface="Helvetica" pitchFamily="34" charset="0"/>
                <a:cs typeface="Arial" panose="020B0604020202020204" pitchFamily="34" charset="0"/>
              </a:rPr>
              <a:t>Encuestas sociodemográficas</a:t>
            </a:r>
          </a:p>
        </p:txBody>
      </p:sp>
    </p:spTree>
    <p:extLst>
      <p:ext uri="{BB962C8B-B14F-4D97-AF65-F5344CB8AC3E}">
        <p14:creationId xmlns:p14="http://schemas.microsoft.com/office/powerpoint/2010/main" val="1651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054DF1C-E64A-471C-87E7-EF8B2F0878B3}"/>
              </a:ext>
            </a:extLst>
          </p:cNvPr>
          <p:cNvSpPr/>
          <p:nvPr/>
        </p:nvSpPr>
        <p:spPr>
          <a:xfrm>
            <a:off x="0" y="-101600"/>
            <a:ext cx="12192000" cy="74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85393"/>
              </p:ext>
            </p:extLst>
          </p:nvPr>
        </p:nvGraphicFramePr>
        <p:xfrm>
          <a:off x="137613" y="87083"/>
          <a:ext cx="11946198" cy="5835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1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noProof="0" dirty="0">
                          <a:solidFill>
                            <a:schemeClr val="bg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Nueva</a:t>
                      </a:r>
                      <a:r>
                        <a:rPr lang="en-US" sz="1500" b="1" kern="1200" baseline="0" noProof="0" dirty="0">
                          <a:solidFill>
                            <a:schemeClr val="bg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 </a:t>
                      </a:r>
                      <a:r>
                        <a:rPr lang="en-US" sz="1500" b="1" kern="1200" baseline="0" noProof="0" dirty="0" err="1">
                          <a:solidFill>
                            <a:schemeClr val="bg1"/>
                          </a:solidFill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Encuesta</a:t>
                      </a:r>
                      <a:endParaRPr lang="en-US" sz="1500" b="1" kern="1200" noProof="0" dirty="0">
                        <a:solidFill>
                          <a:schemeClr val="bg1"/>
                        </a:solidFill>
                        <a:latin typeface="Helvetica" pitchFamily="34" charset="0"/>
                        <a:ea typeface="Helvetica Neue Medium"/>
                        <a:cs typeface="Helvetica Neue Medium"/>
                        <a:sym typeface="Helvetica Neue Ligh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+mn-ea"/>
                          <a:cs typeface="+mn-cs"/>
                          <a:sym typeface="Helvetica Neue Light"/>
                        </a:rPr>
                        <a:t>Primer/</a:t>
                      </a:r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  <a:sym typeface="Helvetica Neue Light"/>
                        </a:rPr>
                        <a:t>Último levantamiento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Helvetica" pitchFamily="34" charset="0"/>
                          <a:ea typeface="Helvetica Neue Medium"/>
                          <a:cs typeface="Helvetica Neue Medium"/>
                        </a:rPr>
                        <a:t>Características principales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noProof="0" dirty="0">
                          <a:solidFill>
                            <a:schemeClr val="tx1"/>
                          </a:solidFill>
                          <a:latin typeface="Helvetica Neue"/>
                          <a:ea typeface="Helvetica Neue Medium"/>
                          <a:cs typeface="Helvetica Neue Medium"/>
                          <a:sym typeface="Helvetica Neue Light"/>
                        </a:rPr>
                        <a:t>ETOE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April / Julio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just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Se levantó durante el período de confinamiento y suspensión de las actividades cara a cara. </a:t>
                      </a:r>
                    </a:p>
                    <a:p>
                      <a:pPr marL="182563" marR="0" indent="-182563" algn="just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Este proyecto es ahora parte de la encuesta híbrida llamada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ENOE</a:t>
                      </a:r>
                      <a:r>
                        <a:rPr lang="en-US" sz="1400" b="1" kern="1200" baseline="3000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strike="noStrike" cap="none" spc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latin typeface="Helvetica Neue"/>
                        </a:rPr>
                        <a:t>ETCO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April / Julio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La última encuesta fue en julio de 2020. Utilizado durante el período de confinamiento y suspensión de las actividades cara a cara. 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Este proyecto es ahora parte de ENCO y se mantendrá hasta que las actividades tradicionales de ENCO se reanuden completamente.</a:t>
                      </a:r>
                      <a:endParaRPr lang="en-US" sz="1400" b="1" kern="1200" baseline="0" noProof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Helvetica Neue Medium"/>
                        <a:cs typeface="Helvetica Neue Medium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 Medium"/>
                          <a:ea typeface="Helvetica Neue Medium"/>
                          <a:cs typeface="Helvetica Neue Medium"/>
                        </a:defRPr>
                      </a:lvl9pPr>
                    </a:lstStyle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</a:rPr>
                        <a:t>ECOVID-ML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April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Su objetivo es generar información complementaria a la ETOE sobre: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El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impacto</a:t>
                      </a: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 de la pandemia del COVID-19 en el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mercado laboral</a:t>
                      </a:r>
                      <a:r>
                        <a:rPr lang="es-MX" sz="1400" b="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.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La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situación de la fuerza de trabajo </a:t>
                      </a: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durante el período de contingencia sanitaria.</a:t>
                      </a:r>
                    </a:p>
                    <a:p>
                      <a:pPr marL="182563" marR="0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La </a:t>
                      </a:r>
                      <a:r>
                        <a:rPr lang="es-MX" sz="1400" b="1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adopción de medidas sanitarias</a:t>
                      </a:r>
                      <a:r>
                        <a:rPr lang="es-MX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 para contener el contagio causado por el COVID-19.</a:t>
                      </a:r>
                      <a:endParaRPr lang="en-US" sz="1400" kern="1200" baseline="0" noProof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127">
                <a:tc>
                  <a:txBody>
                    <a:bodyPr/>
                    <a:lstStyle/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</a:rPr>
                        <a:t>ENOE</a:t>
                      </a:r>
                      <a:r>
                        <a:rPr lang="en-US" sz="1600" b="1" i="0" u="none" strike="noStrike" kern="1200" cap="none" spc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Julio 2020 / hasta la </a:t>
                      </a:r>
                      <a:r>
                        <a:rPr lang="en-US" sz="1600" b="0" i="0" u="none" strike="noStrike" kern="1200" cap="none" spc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Helvetica Neue"/>
                          <a:ea typeface="+mn-ea"/>
                          <a:cs typeface="+mn-cs"/>
                          <a:sym typeface="Helvetica Neue Light"/>
                        </a:rPr>
                        <a:t>fecha</a:t>
                      </a:r>
                      <a:endParaRPr lang="en-US" sz="1600" b="0" i="0" u="none" strike="noStrike" kern="1200" cap="none" spc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Helvetica Neue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lvl="2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En julio se 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inició un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modelo de levantamiento híbrido para la ENOE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 Éste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mantiene el diseño conceptual, metodológico y estadístico de la ENOE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, se denomina como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nueva edición de la encuesta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marR="0" lvl="2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Para julio,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la ENOE</a:t>
                      </a:r>
                      <a:r>
                        <a:rPr lang="es-ES_tradnl" sz="1400" b="1" kern="1200" baseline="3000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alcanza una muestra del 57% de la muestra mensual de la ENOE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 Dicha muestra se conforma de un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72% de entrevistas cara a cara y un 28% de entrevistas telefónicas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82563" marR="0" lvl="2" indent="-182563" algn="just" defTabSz="8255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7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La combinación se realiza toda vez que ambas estrategias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mantienen el mismo diseño conceptual, estadístico y metodológico.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Además, </a:t>
                      </a:r>
                      <a:r>
                        <a:rPr lang="es-ES_tradnl" sz="1400" b="1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no existen cambios estadísticos significativos en los indicadores estratégicos de ocupación y empleo</a:t>
                      </a:r>
                      <a:r>
                        <a:rPr lang="es-ES_tradnl" sz="1400" kern="12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, cuando se consideran exclusivamente entrevistas cara a cara, en comparación con los que se obtienen cuando se combinan con entrevistas telefónicas.</a:t>
                      </a:r>
                      <a:endParaRPr lang="es-MX" sz="1400" kern="1200" baseline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3451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EG" id="{FBAF24E8-D3F2-43BF-8247-D882E5CAF13D}" vid="{56A5BCB7-2AA3-40E9-A59A-3C610314866B}"/>
    </a:ext>
  </a:extLst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3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4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5.xml><?xml version="1.0" encoding="utf-8"?>
<a:theme xmlns:a="http://schemas.openxmlformats.org/drawingml/2006/main" name="6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" id="{C67E232A-9B82-9F49-9EF3-57492D52622B}" vid="{A75668EC-1EF2-044A-91BD-7FE7CB46202F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</Template>
  <TotalTime>15925</TotalTime>
  <Words>1559</Words>
  <Application>Microsoft Office PowerPoint</Application>
  <PresentationFormat>Panorámica</PresentationFormat>
  <Paragraphs>153</Paragraphs>
  <Slides>14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14</vt:i4>
      </vt:variant>
    </vt:vector>
  </HeadingPairs>
  <TitlesOfParts>
    <vt:vector size="31" baseType="lpstr">
      <vt:lpstr>Arial</vt:lpstr>
      <vt:lpstr>Bradley Hand ITC</vt:lpstr>
      <vt:lpstr>Calibri</vt:lpstr>
      <vt:lpstr>Calibri Light</vt:lpstr>
      <vt:lpstr>Courier New</vt:lpstr>
      <vt:lpstr>Helvetica</vt:lpstr>
      <vt:lpstr>Helvetica </vt:lpstr>
      <vt:lpstr>Helvetica Neue</vt:lpstr>
      <vt:lpstr>Helvetica Neue Light</vt:lpstr>
      <vt:lpstr>Helvetica Neue Medium</vt:lpstr>
      <vt:lpstr>Helvetica Neue Thin</vt:lpstr>
      <vt:lpstr>Wingdings</vt:lpstr>
      <vt:lpstr>Tema de Office</vt:lpstr>
      <vt:lpstr>2_White</vt:lpstr>
      <vt:lpstr>3_White</vt:lpstr>
      <vt:lpstr>4_White</vt:lpstr>
      <vt:lpstr>6_White</vt:lpstr>
      <vt:lpstr>3a Sesión de 2020 Retos en la gestión de calidad de la información estadística durante la pandemia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GUTIERREZ ROMERO MARCO ANTONIO</dc:creator>
  <cp:lastModifiedBy>PACHECO IZQUIERDO ISAAK</cp:lastModifiedBy>
  <cp:revision>1094</cp:revision>
  <cp:lastPrinted>2019-07-23T13:48:03Z</cp:lastPrinted>
  <dcterms:created xsi:type="dcterms:W3CDTF">2017-08-22T14:19:52Z</dcterms:created>
  <dcterms:modified xsi:type="dcterms:W3CDTF">2020-09-29T23:13:31Z</dcterms:modified>
</cp:coreProperties>
</file>